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6" r:id="rId2"/>
    <p:sldId id="268" r:id="rId3"/>
    <p:sldId id="269" r:id="rId4"/>
    <p:sldId id="267" r:id="rId5"/>
  </p:sldIdLst>
  <p:sldSz cx="6858000" cy="9144000" type="letter"/>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52B94-D5ED-4349-AFAE-2C591354ABC5}" v="18" dt="2023-04-24T12:05:19.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C383F-51E1-3D4F-B4B0-3917E0347180}" type="datetimeFigureOut">
              <a:rPr lang="en-US" smtClean="0"/>
              <a:t>2/26/2024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0BDDD-B561-7543-BC21-7B3E9B5D8538}" type="datetimeFigureOut">
              <a:rPr lang="en-US" smtClean="0"/>
              <a:t>2/26/2024</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4</a:t>
            </a:fld>
            <a:endParaRPr lang="en-US" dirty="0"/>
          </a:p>
        </p:txBody>
      </p:sp>
    </p:spTree>
    <p:extLst>
      <p:ext uri="{BB962C8B-B14F-4D97-AF65-F5344CB8AC3E}">
        <p14:creationId xmlns:p14="http://schemas.microsoft.com/office/powerpoint/2010/main" val="11555396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2/26/2024</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jlewin@nybussales.com" TargetMode="External"/><Relationship Id="rId3" Type="http://schemas.openxmlformats.org/officeDocument/2006/relationships/hyperlink" Target="mailto:jjohnston@newyorkbussales.com" TargetMode="External"/><Relationship Id="rId7" Type="http://schemas.openxmlformats.org/officeDocument/2006/relationships/hyperlink" Target="mailto:breith@newyorkbussales.com" TargetMode="External"/><Relationship Id="rId12" Type="http://schemas.openxmlformats.org/officeDocument/2006/relationships/hyperlink" Target="mailto:bshepard@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blamaitis@newyorkbussales.com" TargetMode="External"/><Relationship Id="rId11" Type="http://schemas.openxmlformats.org/officeDocument/2006/relationships/hyperlink" Target="mailto:breiling@newyorkbussales.com" TargetMode="External"/><Relationship Id="rId5" Type="http://schemas.openxmlformats.org/officeDocument/2006/relationships/hyperlink" Target="mailto:rhemund@newyorkbussales.com" TargetMode="External"/><Relationship Id="rId10" Type="http://schemas.openxmlformats.org/officeDocument/2006/relationships/hyperlink" Target="mailto:dgrant@nybussales.com" TargetMode="External"/><Relationship Id="rId4" Type="http://schemas.openxmlformats.org/officeDocument/2006/relationships/image" Target="../media/image12.png"/><Relationship Id="rId9" Type="http://schemas.openxmlformats.org/officeDocument/2006/relationships/hyperlink" Target="mailto:ptucker@newyorkbussa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#24-0226</a:t>
            </a:r>
          </a:p>
        </p:txBody>
      </p:sp>
      <p:sp>
        <p:nvSpPr>
          <p:cNvPr id="9" name="Text Placeholder 8"/>
          <p:cNvSpPr>
            <a:spLocks noGrp="1"/>
          </p:cNvSpPr>
          <p:nvPr>
            <p:ph type="body" sz="quarter" idx="16"/>
          </p:nvPr>
        </p:nvSpPr>
        <p:spPr/>
        <p:txBody>
          <a:bodyPr/>
          <a:lstStyle/>
          <a:p>
            <a:r>
              <a:rPr lang="en-US" dirty="0"/>
              <a:t>Missing Fuel Tank Washers</a:t>
            </a:r>
          </a:p>
        </p:txBody>
      </p:sp>
      <p:sp>
        <p:nvSpPr>
          <p:cNvPr id="3" name="Content Placeholder 2">
            <a:extLst>
              <a:ext uri="{FF2B5EF4-FFF2-40B4-BE49-F238E27FC236}">
                <a16:creationId xmlns:a16="http://schemas.microsoft.com/office/drawing/2014/main" id="{7481686E-C583-9F0F-7744-50CD5FB34C2E}"/>
              </a:ext>
            </a:extLst>
          </p:cNvPr>
          <p:cNvSpPr>
            <a:spLocks noGrp="1"/>
          </p:cNvSpPr>
          <p:nvPr>
            <p:ph sz="quarter" idx="15"/>
          </p:nvPr>
        </p:nvSpPr>
        <p:spPr>
          <a:xfrm>
            <a:off x="313945" y="4262951"/>
            <a:ext cx="6172200" cy="339725"/>
          </a:xfrm>
        </p:spPr>
        <p:txBody>
          <a:bodyPr/>
          <a:lstStyle/>
          <a:p>
            <a:pPr algn="ctr"/>
            <a:r>
              <a:rPr lang="en-US" dirty="0"/>
              <a:t>Gasoline Fuel Tank Cage May Be Missing Washers</a:t>
            </a:r>
          </a:p>
        </p:txBody>
      </p:sp>
      <p:sp>
        <p:nvSpPr>
          <p:cNvPr id="6" name="Content Placeholder 5">
            <a:extLst>
              <a:ext uri="{FF2B5EF4-FFF2-40B4-BE49-F238E27FC236}">
                <a16:creationId xmlns:a16="http://schemas.microsoft.com/office/drawing/2014/main" id="{A918A243-7A2C-9A88-78CF-9F9EC6768760}"/>
              </a:ext>
            </a:extLst>
          </p:cNvPr>
          <p:cNvSpPr>
            <a:spLocks noGrp="1"/>
          </p:cNvSpPr>
          <p:nvPr>
            <p:ph sz="quarter" idx="14"/>
          </p:nvPr>
        </p:nvSpPr>
        <p:spPr>
          <a:xfrm>
            <a:off x="363629" y="4820325"/>
            <a:ext cx="6172200" cy="2484627"/>
          </a:xfrm>
        </p:spPr>
        <p:txBody>
          <a:bodyPr>
            <a:normAutofit/>
          </a:bodyPr>
          <a:lstStyle/>
          <a:p>
            <a:pPr marL="0" indent="0" algn="just">
              <a:buNone/>
            </a:pPr>
            <a:r>
              <a:rPr lang="en-US" dirty="0"/>
              <a:t>Recently we were made aware of an issue where certain bolts on the framework of the fuel tank cage may not had flat washers used when assembled.</a:t>
            </a:r>
          </a:p>
          <a:p>
            <a:pPr marL="0" indent="0" algn="just">
              <a:buNone/>
            </a:pPr>
            <a:r>
              <a:rPr lang="en-US" dirty="0"/>
              <a:t>The bolts in question are for the fuel tank cradle crossmembers where the tank straps are attached. FIGURE #1 shows the bolts properly installed with the washers and FIGURE #2 shows where they were missed during assembly.</a:t>
            </a:r>
          </a:p>
          <a:p>
            <a:pPr marL="0" indent="0" algn="just">
              <a:buNone/>
            </a:pPr>
            <a:r>
              <a:rPr lang="en-US" dirty="0"/>
              <a:t>The installation diagram of the fuel tank is shown in FIGURE #3 with the bolts, nuts and washers in under the bolt head and under the locknuts  highlighted</a:t>
            </a:r>
          </a:p>
        </p:txBody>
      </p:sp>
      <p:pic>
        <p:nvPicPr>
          <p:cNvPr id="1026" name="Picture 2" descr="Blue Bird Vision">
            <a:extLst>
              <a:ext uri="{FF2B5EF4-FFF2-40B4-BE49-F238E27FC236}">
                <a16:creationId xmlns:a16="http://schemas.microsoft.com/office/drawing/2014/main" id="{38F3D265-EB89-0213-DB96-C82ED24E3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536" y="2145603"/>
            <a:ext cx="3396441" cy="2101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F7B05F4-CAF8-461B-3681-40A384063B1E}"/>
              </a:ext>
            </a:extLst>
          </p:cNvPr>
          <p:cNvPicPr>
            <a:picLocks noChangeAspect="1"/>
          </p:cNvPicPr>
          <p:nvPr/>
        </p:nvPicPr>
        <p:blipFill>
          <a:blip r:embed="rId3"/>
          <a:stretch>
            <a:fillRect/>
          </a:stretch>
        </p:blipFill>
        <p:spPr>
          <a:xfrm>
            <a:off x="363629" y="2441341"/>
            <a:ext cx="3279694" cy="1385786"/>
          </a:xfrm>
          <a:prstGeom prst="rect">
            <a:avLst/>
          </a:prstGeom>
        </p:spPr>
      </p:pic>
    </p:spTree>
    <p:extLst>
      <p:ext uri="{BB962C8B-B14F-4D97-AF65-F5344CB8AC3E}">
        <p14:creationId xmlns:p14="http://schemas.microsoft.com/office/powerpoint/2010/main" val="3484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2</a:t>
            </a:fld>
            <a:endParaRPr lang="en-US" dirty="0"/>
          </a:p>
        </p:txBody>
      </p:sp>
      <p:pic>
        <p:nvPicPr>
          <p:cNvPr id="8" name="Picture 7">
            <a:extLst>
              <a:ext uri="{FF2B5EF4-FFF2-40B4-BE49-F238E27FC236}">
                <a16:creationId xmlns:a16="http://schemas.microsoft.com/office/drawing/2014/main" id="{105E462F-E447-B583-6C44-A730334FEED0}"/>
              </a:ext>
            </a:extLst>
          </p:cNvPr>
          <p:cNvPicPr>
            <a:picLocks noChangeAspect="1"/>
          </p:cNvPicPr>
          <p:nvPr/>
        </p:nvPicPr>
        <p:blipFill>
          <a:blip r:embed="rId2"/>
          <a:stretch>
            <a:fillRect/>
          </a:stretch>
        </p:blipFill>
        <p:spPr>
          <a:xfrm>
            <a:off x="0" y="2965478"/>
            <a:ext cx="6858000" cy="4379360"/>
          </a:xfrm>
          <a:prstGeom prst="rect">
            <a:avLst/>
          </a:prstGeom>
        </p:spPr>
      </p:pic>
      <p:pic>
        <p:nvPicPr>
          <p:cNvPr id="12" name="Picture 11" descr="A close-up of a metal object&#10;&#10;Description automatically generated">
            <a:extLst>
              <a:ext uri="{FF2B5EF4-FFF2-40B4-BE49-F238E27FC236}">
                <a16:creationId xmlns:a16="http://schemas.microsoft.com/office/drawing/2014/main" id="{1F9CC32D-A850-D989-BB45-8BB684A07AC9}"/>
              </a:ext>
            </a:extLst>
          </p:cNvPr>
          <p:cNvPicPr>
            <a:picLocks noChangeAspect="1"/>
          </p:cNvPicPr>
          <p:nvPr/>
        </p:nvPicPr>
        <p:blipFill>
          <a:blip r:embed="rId3"/>
          <a:stretch>
            <a:fillRect/>
          </a:stretch>
        </p:blipFill>
        <p:spPr>
          <a:xfrm>
            <a:off x="61613" y="149111"/>
            <a:ext cx="3346704" cy="2510028"/>
          </a:xfrm>
          <a:prstGeom prst="rect">
            <a:avLst/>
          </a:prstGeom>
        </p:spPr>
      </p:pic>
      <p:pic>
        <p:nvPicPr>
          <p:cNvPr id="14" name="Picture 13" descr="A close up of a metal object&#10;&#10;Description automatically generated">
            <a:extLst>
              <a:ext uri="{FF2B5EF4-FFF2-40B4-BE49-F238E27FC236}">
                <a16:creationId xmlns:a16="http://schemas.microsoft.com/office/drawing/2014/main" id="{D727541B-034F-2CC0-FD84-318584A21C94}"/>
              </a:ext>
            </a:extLst>
          </p:cNvPr>
          <p:cNvPicPr>
            <a:picLocks noChangeAspect="1"/>
          </p:cNvPicPr>
          <p:nvPr/>
        </p:nvPicPr>
        <p:blipFill>
          <a:blip r:embed="rId4"/>
          <a:stretch>
            <a:fillRect/>
          </a:stretch>
        </p:blipFill>
        <p:spPr>
          <a:xfrm>
            <a:off x="3449685" y="144749"/>
            <a:ext cx="3346704" cy="2510028"/>
          </a:xfrm>
          <a:prstGeom prst="rect">
            <a:avLst/>
          </a:prstGeom>
        </p:spPr>
      </p:pic>
      <p:sp>
        <p:nvSpPr>
          <p:cNvPr id="15" name="TextBox 14">
            <a:extLst>
              <a:ext uri="{FF2B5EF4-FFF2-40B4-BE49-F238E27FC236}">
                <a16:creationId xmlns:a16="http://schemas.microsoft.com/office/drawing/2014/main" id="{78FDC418-5734-4AB8-7891-3C5FC855560E}"/>
              </a:ext>
            </a:extLst>
          </p:cNvPr>
          <p:cNvSpPr txBox="1"/>
          <p:nvPr/>
        </p:nvSpPr>
        <p:spPr>
          <a:xfrm>
            <a:off x="1207008" y="2659139"/>
            <a:ext cx="1244251" cy="338554"/>
          </a:xfrm>
          <a:prstGeom prst="rect">
            <a:avLst/>
          </a:prstGeom>
          <a:noFill/>
        </p:spPr>
        <p:txBody>
          <a:bodyPr wrap="none" rtlCol="0">
            <a:spAutoFit/>
          </a:bodyPr>
          <a:lstStyle/>
          <a:p>
            <a:r>
              <a:rPr lang="en-US" dirty="0"/>
              <a:t>FIGURE #1</a:t>
            </a:r>
          </a:p>
        </p:txBody>
      </p:sp>
      <p:sp>
        <p:nvSpPr>
          <p:cNvPr id="16" name="TextBox 15">
            <a:extLst>
              <a:ext uri="{FF2B5EF4-FFF2-40B4-BE49-F238E27FC236}">
                <a16:creationId xmlns:a16="http://schemas.microsoft.com/office/drawing/2014/main" id="{F88BEA1C-286B-C55A-0254-627FBCA2DD0F}"/>
              </a:ext>
            </a:extLst>
          </p:cNvPr>
          <p:cNvSpPr txBox="1"/>
          <p:nvPr/>
        </p:nvSpPr>
        <p:spPr>
          <a:xfrm>
            <a:off x="4618736" y="2654777"/>
            <a:ext cx="1244251" cy="338554"/>
          </a:xfrm>
          <a:prstGeom prst="rect">
            <a:avLst/>
          </a:prstGeom>
          <a:noFill/>
        </p:spPr>
        <p:txBody>
          <a:bodyPr wrap="none" rtlCol="0">
            <a:spAutoFit/>
          </a:bodyPr>
          <a:lstStyle/>
          <a:p>
            <a:r>
              <a:rPr lang="en-US" dirty="0"/>
              <a:t>FIGURE #2</a:t>
            </a:r>
          </a:p>
        </p:txBody>
      </p:sp>
      <p:sp>
        <p:nvSpPr>
          <p:cNvPr id="17" name="TextBox 16">
            <a:extLst>
              <a:ext uri="{FF2B5EF4-FFF2-40B4-BE49-F238E27FC236}">
                <a16:creationId xmlns:a16="http://schemas.microsoft.com/office/drawing/2014/main" id="{41AE20B1-AF26-B257-1683-32E8C022EEEE}"/>
              </a:ext>
            </a:extLst>
          </p:cNvPr>
          <p:cNvSpPr txBox="1"/>
          <p:nvPr/>
        </p:nvSpPr>
        <p:spPr>
          <a:xfrm>
            <a:off x="2938272" y="7344838"/>
            <a:ext cx="1244251" cy="338554"/>
          </a:xfrm>
          <a:prstGeom prst="rect">
            <a:avLst/>
          </a:prstGeom>
          <a:noFill/>
        </p:spPr>
        <p:txBody>
          <a:bodyPr wrap="none" rtlCol="0">
            <a:spAutoFit/>
          </a:bodyPr>
          <a:lstStyle/>
          <a:p>
            <a:r>
              <a:rPr lang="en-US" dirty="0"/>
              <a:t>FIGURE #3</a:t>
            </a:r>
          </a:p>
        </p:txBody>
      </p:sp>
    </p:spTree>
    <p:extLst>
      <p:ext uri="{BB962C8B-B14F-4D97-AF65-F5344CB8AC3E}">
        <p14:creationId xmlns:p14="http://schemas.microsoft.com/office/powerpoint/2010/main" val="377887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4AA76-B955-D9F7-B161-142F665ED4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F9DD7D-EAF7-B558-671F-43D54BDFC77D}"/>
              </a:ext>
            </a:extLst>
          </p:cNvPr>
          <p:cNvSpPr>
            <a:spLocks noGrp="1"/>
          </p:cNvSpPr>
          <p:nvPr>
            <p:ph type="sldNum" sz="quarter" idx="12"/>
          </p:nvPr>
        </p:nvSpPr>
        <p:spPr/>
        <p:txBody>
          <a:bodyPr/>
          <a:lstStyle/>
          <a:p>
            <a:fld id="{C554EB52-A39F-1E42-ACC2-3A5CA4B651D3}" type="slidenum">
              <a:rPr lang="en-US" smtClean="0"/>
              <a:pPr/>
              <a:t>3</a:t>
            </a:fld>
            <a:endParaRPr lang="en-US" dirty="0"/>
          </a:p>
        </p:txBody>
      </p:sp>
      <p:sp>
        <p:nvSpPr>
          <p:cNvPr id="6" name="Content Placeholder 5">
            <a:extLst>
              <a:ext uri="{FF2B5EF4-FFF2-40B4-BE49-F238E27FC236}">
                <a16:creationId xmlns:a16="http://schemas.microsoft.com/office/drawing/2014/main" id="{5F39247A-6814-5C0C-E04C-03B2605248E1}"/>
              </a:ext>
            </a:extLst>
          </p:cNvPr>
          <p:cNvSpPr>
            <a:spLocks noGrp="1"/>
          </p:cNvSpPr>
          <p:nvPr>
            <p:ph sz="quarter" idx="16"/>
          </p:nvPr>
        </p:nvSpPr>
        <p:spPr>
          <a:xfrm>
            <a:off x="207264" y="5497820"/>
            <a:ext cx="6522719" cy="1674660"/>
          </a:xfrm>
        </p:spPr>
        <p:txBody>
          <a:bodyPr/>
          <a:lstStyle/>
          <a:p>
            <a:pPr marL="0" indent="0" algn="just">
              <a:buNone/>
            </a:pPr>
            <a:r>
              <a:rPr lang="en-US" dirty="0"/>
              <a:t>A closer look at the diagram in FIGURE #4 shows the bolt assemblies and where they mount the cradle crossmembers to the side plates which are mounted to frame rails along with the specific specifications and Blue Bird part numbers for the individual pieces.</a:t>
            </a:r>
          </a:p>
          <a:p>
            <a:pPr marL="0" indent="0" algn="just">
              <a:buNone/>
            </a:pPr>
            <a:r>
              <a:rPr lang="en-US" dirty="0"/>
              <a:t>Currently we are only aware of an issue on the BBCV gasoline units.</a:t>
            </a:r>
          </a:p>
        </p:txBody>
      </p:sp>
      <p:pic>
        <p:nvPicPr>
          <p:cNvPr id="2" name="Picture 1">
            <a:extLst>
              <a:ext uri="{FF2B5EF4-FFF2-40B4-BE49-F238E27FC236}">
                <a16:creationId xmlns:a16="http://schemas.microsoft.com/office/drawing/2014/main" id="{23855E49-197D-0770-FCAA-E98C87B04422}"/>
              </a:ext>
            </a:extLst>
          </p:cNvPr>
          <p:cNvPicPr>
            <a:picLocks noChangeAspect="1"/>
          </p:cNvPicPr>
          <p:nvPr/>
        </p:nvPicPr>
        <p:blipFill>
          <a:blip r:embed="rId2"/>
          <a:stretch>
            <a:fillRect/>
          </a:stretch>
        </p:blipFill>
        <p:spPr>
          <a:xfrm>
            <a:off x="30820" y="54472"/>
            <a:ext cx="6827180" cy="4639102"/>
          </a:xfrm>
          <a:prstGeom prst="rect">
            <a:avLst/>
          </a:prstGeom>
        </p:spPr>
      </p:pic>
      <p:pic>
        <p:nvPicPr>
          <p:cNvPr id="5" name="Picture 4">
            <a:extLst>
              <a:ext uri="{FF2B5EF4-FFF2-40B4-BE49-F238E27FC236}">
                <a16:creationId xmlns:a16="http://schemas.microsoft.com/office/drawing/2014/main" id="{32E3AFB9-AEB8-9671-9994-0940DB48A5E6}"/>
              </a:ext>
            </a:extLst>
          </p:cNvPr>
          <p:cNvPicPr>
            <a:picLocks noChangeAspect="1"/>
          </p:cNvPicPr>
          <p:nvPr/>
        </p:nvPicPr>
        <p:blipFill>
          <a:blip r:embed="rId3"/>
          <a:stretch>
            <a:fillRect/>
          </a:stretch>
        </p:blipFill>
        <p:spPr>
          <a:xfrm>
            <a:off x="0" y="4188248"/>
            <a:ext cx="6858000" cy="505326"/>
          </a:xfrm>
          <a:prstGeom prst="rect">
            <a:avLst/>
          </a:prstGeom>
        </p:spPr>
      </p:pic>
      <p:sp>
        <p:nvSpPr>
          <p:cNvPr id="7" name="TextBox 6">
            <a:extLst>
              <a:ext uri="{FF2B5EF4-FFF2-40B4-BE49-F238E27FC236}">
                <a16:creationId xmlns:a16="http://schemas.microsoft.com/office/drawing/2014/main" id="{C0BFB0B2-DDCD-F4BD-794C-6D82472BD0D9}"/>
              </a:ext>
            </a:extLst>
          </p:cNvPr>
          <p:cNvSpPr txBox="1"/>
          <p:nvPr/>
        </p:nvSpPr>
        <p:spPr>
          <a:xfrm>
            <a:off x="2883414" y="4757143"/>
            <a:ext cx="1244251" cy="338554"/>
          </a:xfrm>
          <a:prstGeom prst="rect">
            <a:avLst/>
          </a:prstGeom>
          <a:noFill/>
        </p:spPr>
        <p:txBody>
          <a:bodyPr wrap="none" rtlCol="0">
            <a:spAutoFit/>
          </a:bodyPr>
          <a:lstStyle/>
          <a:p>
            <a:r>
              <a:rPr lang="en-US" dirty="0"/>
              <a:t>FIGURE #4</a:t>
            </a:r>
          </a:p>
        </p:txBody>
      </p:sp>
    </p:spTree>
    <p:extLst>
      <p:ext uri="{BB962C8B-B14F-4D97-AF65-F5344CB8AC3E}">
        <p14:creationId xmlns:p14="http://schemas.microsoft.com/office/powerpoint/2010/main" val="397474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54EB52-A39F-1E42-ACC2-3A5CA4B651D3}" type="slidenum">
              <a:rPr lang="en-US" smtClean="0"/>
              <a:pPr/>
              <a:t>4</a:t>
            </a:fld>
            <a:endParaRPr lang="en-US" dirty="0"/>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r>
              <a:rPr lang="en-US" sz="800" b="1" dirty="0">
                <a:solidFill>
                  <a:srgbClr val="0B3588"/>
                </a:solidFill>
              </a:rPr>
              <a:t>Comments or Concerns:</a:t>
            </a:r>
          </a:p>
          <a:p>
            <a:r>
              <a:rPr lang="en-US" sz="800" dirty="0">
                <a:solidFill>
                  <a:srgbClr val="0B3588"/>
                </a:solidFill>
              </a:rPr>
              <a:t>John Johnston</a:t>
            </a:r>
          </a:p>
          <a:p>
            <a:r>
              <a:rPr lang="en-US" sz="800" dirty="0">
                <a:solidFill>
                  <a:srgbClr val="0B3588"/>
                </a:solidFill>
                <a:hlinkClick r:id="rId3">
                  <a:extLst>
                    <a:ext uri="{A12FA001-AC4F-418D-AE19-62706E023703}">
                      <ahyp:hlinkClr xmlns:ahyp="http://schemas.microsoft.com/office/drawing/2018/hyperlinkcolor" val="tx"/>
                    </a:ext>
                  </a:extLst>
                </a:hlinkClick>
              </a:rPr>
              <a:t>jjohnston@newyorkbussales.com</a:t>
            </a:r>
            <a:endParaRPr lang="en-US" sz="800" dirty="0">
              <a:solidFill>
                <a:srgbClr val="0B3588"/>
              </a:solidFill>
            </a:endParaRPr>
          </a:p>
          <a:p>
            <a:r>
              <a:rPr lang="en-US" sz="800" dirty="0">
                <a:solidFill>
                  <a:srgbClr val="0B3588"/>
                </a:solidFill>
              </a:rPr>
              <a:t>Cell 315-263-0766</a:t>
            </a:r>
          </a:p>
        </p:txBody>
      </p:sp>
      <p:pic>
        <p:nvPicPr>
          <p:cNvPr id="10" name="Picture 9">
            <a:extLst>
              <a:ext uri="{FF2B5EF4-FFF2-40B4-BE49-F238E27FC236}">
                <a16:creationId xmlns:a16="http://schemas.microsoft.com/office/drawing/2014/main" id="{636C533C-D4CB-C767-EC6B-902C3CFD4835}"/>
              </a:ext>
            </a:extLst>
          </p:cNvPr>
          <p:cNvPicPr>
            <a:picLocks noChangeAspect="1"/>
          </p:cNvPicPr>
          <p:nvPr/>
        </p:nvPicPr>
        <p:blipFill>
          <a:blip r:embed="rId4"/>
          <a:stretch>
            <a:fillRect/>
          </a:stretch>
        </p:blipFill>
        <p:spPr>
          <a:xfrm>
            <a:off x="356790" y="278147"/>
            <a:ext cx="6084335" cy="7212193"/>
          </a:xfrm>
          <a:prstGeom prst="rect">
            <a:avLst/>
          </a:prstGeom>
        </p:spPr>
      </p:pic>
      <p:sp>
        <p:nvSpPr>
          <p:cNvPr id="11" name="TextBox 10">
            <a:extLst>
              <a:ext uri="{FF2B5EF4-FFF2-40B4-BE49-F238E27FC236}">
                <a16:creationId xmlns:a16="http://schemas.microsoft.com/office/drawing/2014/main" id="{C90D6FFF-F73C-B56F-3D4B-E0D71BB16DA3}"/>
              </a:ext>
            </a:extLst>
          </p:cNvPr>
          <p:cNvSpPr txBox="1"/>
          <p:nvPr/>
        </p:nvSpPr>
        <p:spPr>
          <a:xfrm>
            <a:off x="1803682" y="984921"/>
            <a:ext cx="3191297" cy="5155257"/>
          </a:xfrm>
          <a:prstGeom prst="rect">
            <a:avLst/>
          </a:prstGeom>
          <a:noFill/>
        </p:spPr>
        <p:txBody>
          <a:bodyPr wrap="square" rtlCol="0">
            <a:spAutoFit/>
          </a:bodyPr>
          <a:lstStyle/>
          <a:p>
            <a:pPr algn="ctr"/>
            <a:endParaRPr lang="en-US" sz="1400" b="1" dirty="0">
              <a:solidFill>
                <a:srgbClr val="0B3588"/>
              </a:solidFill>
            </a:endParaRPr>
          </a:p>
          <a:p>
            <a:pPr algn="ctr"/>
            <a:r>
              <a:rPr lang="en-US" sz="1400" b="1" dirty="0">
                <a:solidFill>
                  <a:srgbClr val="0B3588"/>
                </a:solidFill>
              </a:rPr>
              <a:t>Director of Service </a:t>
            </a:r>
          </a:p>
          <a:p>
            <a:pPr algn="ctr"/>
            <a:r>
              <a:rPr lang="en-US" sz="1400" b="1" dirty="0">
                <a:solidFill>
                  <a:srgbClr val="0B3588"/>
                </a:solidFill>
              </a:rPr>
              <a:t>Ryan Hemund </a:t>
            </a:r>
            <a:r>
              <a:rPr lang="en-US" sz="1400" dirty="0">
                <a:solidFill>
                  <a:srgbClr val="0B3588"/>
                </a:solidFill>
              </a:rPr>
              <a:t> </a:t>
            </a:r>
          </a:p>
          <a:p>
            <a:pPr algn="ctr"/>
            <a:r>
              <a:rPr lang="en-US" sz="1400" dirty="0">
                <a:solidFill>
                  <a:srgbClr val="0B3588"/>
                </a:solidFill>
                <a:hlinkClick r:id="rId5">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endParaRPr lang="en-US" sz="9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Brian Lamaitis	</a:t>
            </a:r>
          </a:p>
          <a:p>
            <a:pPr algn="ctr"/>
            <a:r>
              <a:rPr lang="fi-FI" sz="1400" dirty="0">
                <a:solidFill>
                  <a:srgbClr val="0B3588"/>
                </a:solidFill>
                <a:hlinkClick r:id="rId6">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p>
          <a:p>
            <a:pPr algn="ct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7">
                  <a:extLst>
                    <a:ext uri="{A12FA001-AC4F-418D-AE19-62706E023703}">
                      <ahyp:hlinkClr xmlns:ahyp="http://schemas.microsoft.com/office/drawing/2018/hyperlinkcolor" val="tx"/>
                    </a:ext>
                  </a:extLst>
                </a:hlinkClick>
              </a:rPr>
              <a:t>breith@newyorkbussales.com</a:t>
            </a:r>
            <a:endParaRPr lang="fi-FI" sz="1400" dirty="0">
              <a:solidFill>
                <a:srgbClr val="0B3588"/>
              </a:solidFill>
            </a:endParaRPr>
          </a:p>
          <a:p>
            <a:pPr algn="ctr"/>
            <a:endParaRPr lang="fi-FI" sz="800" dirty="0">
              <a:solidFill>
                <a:srgbClr val="0B3588"/>
              </a:solidFill>
              <a:hlinkClick r:id="rId8"/>
            </a:endParaRPr>
          </a:p>
          <a:p>
            <a:pPr algn="ctr"/>
            <a:r>
              <a:rPr lang="fi-FI" sz="1400" dirty="0">
                <a:solidFill>
                  <a:srgbClr val="0B3588"/>
                </a:solidFill>
              </a:rPr>
              <a:t>Phil Tucker</a:t>
            </a:r>
          </a:p>
          <a:p>
            <a:pPr algn="ctr"/>
            <a:r>
              <a:rPr lang="fi-FI" sz="1400" dirty="0">
                <a:solidFill>
                  <a:srgbClr val="0B3588"/>
                </a:solidFill>
                <a:hlinkClick r:id="rId9">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10"/>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11">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Batavia: 800-463-3232</a:t>
            </a:r>
          </a:p>
          <a:p>
            <a:pPr algn="ctr"/>
            <a:endParaRPr lang="sv-SE" sz="800" dirty="0">
              <a:solidFill>
                <a:srgbClr val="0B3588"/>
              </a:solidFill>
            </a:endParaRPr>
          </a:p>
          <a:p>
            <a:pPr algn="ctr"/>
            <a:r>
              <a:rPr lang="sv-SE" sz="1400" dirty="0">
                <a:solidFill>
                  <a:srgbClr val="0B3588"/>
                </a:solidFill>
              </a:rPr>
              <a:t>Keetah Wallace</a:t>
            </a:r>
          </a:p>
          <a:p>
            <a:pPr algn="ctr"/>
            <a:r>
              <a:rPr lang="sv-SE" sz="1400" dirty="0">
                <a:solidFill>
                  <a:srgbClr val="0B3588"/>
                </a:solidFill>
                <a:hlinkClick r:id="rId12">
                  <a:extLst>
                    <a:ext uri="{A12FA001-AC4F-418D-AE19-62706E023703}">
                      <ahyp:hlinkClr xmlns:ahyp="http://schemas.microsoft.com/office/drawing/2018/hyperlinkcolor" val="tx"/>
                    </a:ext>
                  </a:extLst>
                </a:hlinkClick>
              </a:rPr>
              <a:t>kwallace@newyorkbussales.com</a:t>
            </a:r>
            <a:endParaRPr lang="sv-SE" sz="1400" dirty="0">
              <a:solidFill>
                <a:srgbClr val="0B3588"/>
              </a:solidFill>
            </a:endParaRPr>
          </a:p>
          <a:p>
            <a:pPr algn="ctr"/>
            <a:endParaRPr lang="sv-SE" sz="1400" dirty="0">
              <a:solidFill>
                <a:srgbClr val="0B3588"/>
              </a:solidFill>
            </a:endParaRPr>
          </a:p>
        </p:txBody>
      </p:sp>
      <p:sp>
        <p:nvSpPr>
          <p:cNvPr id="12" name="Content Placeholder 3">
            <a:extLst>
              <a:ext uri="{FF2B5EF4-FFF2-40B4-BE49-F238E27FC236}">
                <a16:creationId xmlns:a16="http://schemas.microsoft.com/office/drawing/2014/main" id="{EE01DABF-1E36-78D2-6640-39EB2187AD06}"/>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Tree>
    <p:extLst>
      <p:ext uri="{BB962C8B-B14F-4D97-AF65-F5344CB8AC3E}">
        <p14:creationId xmlns:p14="http://schemas.microsoft.com/office/powerpoint/2010/main" val="3435656972"/>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9" ma:contentTypeDescription="Create a new document." ma:contentTypeScope="" ma:versionID="fa1a58130e8efb5517c1d60aa34791c0">
  <xsd:schema xmlns:xsd="http://www.w3.org/2001/XMLSchema" xmlns:xs="http://www.w3.org/2001/XMLSchema" xmlns:p="http://schemas.microsoft.com/office/2006/metadata/properties" xmlns:ns2="6ee98f41-a178-4933-bc91-9575cba1a2c1" targetNamespace="http://schemas.microsoft.com/office/2006/metadata/properties" ma:root="true" ma:fieldsID="14a73d1250578efc70ca7d2888d49f92"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BD8DD959-20C3-4032-99E3-D4EF5E96A246}"/>
</file>

<file path=customXml/itemProps2.xml><?xml version="1.0" encoding="utf-8"?>
<ds:datastoreItem xmlns:ds="http://schemas.openxmlformats.org/officeDocument/2006/customXml" ds:itemID="{AB0C933B-4653-4DC1-BE61-94C5492730B0}"/>
</file>

<file path=customXml/itemProps3.xml><?xml version="1.0" encoding="utf-8"?>
<ds:datastoreItem xmlns:ds="http://schemas.openxmlformats.org/officeDocument/2006/customXml" ds:itemID="{13E91B86-12D7-46F4-ACEF-583294A19F25}"/>
</file>

<file path=docProps/app.xml><?xml version="1.0" encoding="utf-8"?>
<Properties xmlns="http://schemas.openxmlformats.org/officeDocument/2006/extended-properties" xmlns:vt="http://schemas.openxmlformats.org/officeDocument/2006/docPropsVTypes">
  <TotalTime>6397</TotalTime>
  <Words>288</Words>
  <Application>Microsoft Office PowerPoint</Application>
  <PresentationFormat>Letter Paper (8.5x11 in)</PresentationFormat>
  <Paragraphs>50</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 Service Update #24-0226</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85</cp:revision>
  <dcterms:created xsi:type="dcterms:W3CDTF">2015-10-07T13:47:43Z</dcterms:created>
  <dcterms:modified xsi:type="dcterms:W3CDTF">2024-02-26T17:29:15Z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