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3.xml" ContentType="application/vnd.openxmlformats-officedocument.presentationml.slideLayout+xml"/>
  <Override PartName="/ppt/notesSlides/notesSlide1.xml" ContentType="application/vnd.openxmlformats-officedocument.presentationml.notes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handoutMasters/handoutMaster1.xml" ContentType="application/vnd.openxmlformats-officedocument.presentationml.handout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theme/theme3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8"/>
  </p:notesMasterIdLst>
  <p:handoutMasterIdLst>
    <p:handoutMasterId r:id="rId9"/>
  </p:handoutMasterIdLst>
  <p:sldIdLst>
    <p:sldId id="256" r:id="rId2"/>
    <p:sldId id="261" r:id="rId3"/>
    <p:sldId id="264" r:id="rId4"/>
    <p:sldId id="263" r:id="rId5"/>
    <p:sldId id="262" r:id="rId6"/>
    <p:sldId id="259" r:id="rId7"/>
  </p:sldIdLst>
  <p:sldSz cx="6858000" cy="9144000" type="letter"/>
  <p:notesSz cx="6858000" cy="9144000"/>
  <p:defaultTextStyle>
    <a:defPPr>
      <a:defRPr lang="en-US"/>
    </a:defPPr>
    <a:lvl1pPr marL="0" algn="l" defTabSz="410291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1pPr>
    <a:lvl2pPr marL="410291" algn="l" defTabSz="410291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2pPr>
    <a:lvl3pPr marL="820583" algn="l" defTabSz="410291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3pPr>
    <a:lvl4pPr marL="1230874" algn="l" defTabSz="410291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4pPr>
    <a:lvl5pPr marL="1641165" algn="l" defTabSz="410291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5pPr>
    <a:lvl6pPr marL="2051456" algn="l" defTabSz="410291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6pPr>
    <a:lvl7pPr marL="2461748" algn="l" defTabSz="410291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7pPr>
    <a:lvl8pPr marL="2872039" algn="l" defTabSz="410291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8pPr>
    <a:lvl9pPr marL="3282330" algn="l" defTabSz="410291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clrMru>
    <a:srgbClr val="0B358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8"/>
    <p:restoredTop sz="94643"/>
  </p:normalViewPr>
  <p:slideViewPr>
    <p:cSldViewPr snapToGrid="0" snapToObjects="1">
      <p:cViewPr varScale="1">
        <p:scale>
          <a:sx n="79" d="100"/>
          <a:sy n="79" d="100"/>
        </p:scale>
        <p:origin x="3024" y="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customXml" Target="../customXml/item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customXml" Target="../customXml/item2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Relationship Id="rId14" Type="http://schemas.openxmlformats.org/officeDocument/2006/relationships/customXml" Target="../customXml/item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CC383F-51E1-3D4F-B4B0-3917E0347180}" type="datetimeFigureOut">
              <a:rPr lang="en-US" smtClean="0"/>
              <a:t>12/30/2022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1B4757C-0BA5-EC4C-B2BD-8AEB508D7B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5045062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BA0BDDD-B561-7543-BC21-7B3E9B5D8538}" type="datetimeFigureOut">
              <a:rPr lang="en-US" smtClean="0"/>
              <a:t>12/30/2022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143125" y="685800"/>
            <a:ext cx="257175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0854713-6AB7-CA4B-8619-5D14F8BCFE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5064031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10291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1pPr>
    <a:lvl2pPr marL="410291" algn="l" defTabSz="410291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2pPr>
    <a:lvl3pPr marL="820583" algn="l" defTabSz="410291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3pPr>
    <a:lvl4pPr marL="1230874" algn="l" defTabSz="410291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4pPr>
    <a:lvl5pPr marL="1641165" algn="l" defTabSz="410291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5pPr>
    <a:lvl6pPr marL="2051456" algn="l" defTabSz="410291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6pPr>
    <a:lvl7pPr marL="2461748" algn="l" defTabSz="410291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7pPr>
    <a:lvl8pPr marL="2872039" algn="l" defTabSz="410291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8pPr>
    <a:lvl9pPr marL="3282330" algn="l" defTabSz="410291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Set up as a table would make it easier to edit</a:t>
            </a:r>
          </a:p>
          <a:p>
            <a:endParaRPr lang="en-US" dirty="0"/>
          </a:p>
          <a:p>
            <a:r>
              <a:rPr lang="en-US" dirty="0"/>
              <a:t>Add additional pages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854713-6AB7-CA4B-8619-5D14F8BCFE25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50076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g"/><Relationship Id="rId3" Type="http://schemas.openxmlformats.org/officeDocument/2006/relationships/hyperlink" Target="https://www.facebook.com/New-York-Bus-Sales-LLC-280877326166/timeline/" TargetMode="External"/><Relationship Id="rId7" Type="http://schemas.openxmlformats.org/officeDocument/2006/relationships/hyperlink" Target="https://twitter.com/nybussales" TargetMode="External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.jpg"/><Relationship Id="rId5" Type="http://schemas.openxmlformats.org/officeDocument/2006/relationships/hyperlink" Target="https://instagram.com/newyorkbussales/" TargetMode="External"/><Relationship Id="rId10" Type="http://schemas.openxmlformats.org/officeDocument/2006/relationships/hyperlink" Target="http://www.nyhma.org/viewforum.php?f=2&amp;start=0" TargetMode="External"/><Relationship Id="rId4" Type="http://schemas.openxmlformats.org/officeDocument/2006/relationships/image" Target="../media/image2.jpg"/><Relationship Id="rId9" Type="http://schemas.openxmlformats.org/officeDocument/2006/relationships/hyperlink" Target="http://newyorkbussales.com/" TargetMode="External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hyperlink" Target="http://newyorkbussales.com/" TargetMode="External"/><Relationship Id="rId3" Type="http://schemas.openxmlformats.org/officeDocument/2006/relationships/image" Target="../media/image2.jpg"/><Relationship Id="rId7" Type="http://schemas.openxmlformats.org/officeDocument/2006/relationships/image" Target="../media/image4.jpg"/><Relationship Id="rId2" Type="http://schemas.openxmlformats.org/officeDocument/2006/relationships/hyperlink" Target="https://www.facebook.com/New-York-Bus-Sales-LLC-280877326166/timeline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twitter.com/nybussales" TargetMode="External"/><Relationship Id="rId5" Type="http://schemas.openxmlformats.org/officeDocument/2006/relationships/image" Target="../media/image3.jpg"/><Relationship Id="rId4" Type="http://schemas.openxmlformats.org/officeDocument/2006/relationships/hyperlink" Target="https://instagram.com/newyorkbussales/" TargetMode="External"/><Relationship Id="rId9" Type="http://schemas.openxmlformats.org/officeDocument/2006/relationships/hyperlink" Target="http://www.nyhma.org/viewforum.php?f=2&amp;start=0" TargetMode="External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hyperlink" Target="http://newyorkbussales.com/" TargetMode="External"/><Relationship Id="rId3" Type="http://schemas.openxmlformats.org/officeDocument/2006/relationships/image" Target="../media/image2.jpg"/><Relationship Id="rId7" Type="http://schemas.openxmlformats.org/officeDocument/2006/relationships/image" Target="../media/image4.jpg"/><Relationship Id="rId2" Type="http://schemas.openxmlformats.org/officeDocument/2006/relationships/hyperlink" Target="https://www.facebook.com/New-York-Bus-Sales-LLC-280877326166/timeline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twitter.com/nybussales" TargetMode="External"/><Relationship Id="rId5" Type="http://schemas.openxmlformats.org/officeDocument/2006/relationships/image" Target="../media/image3.jpg"/><Relationship Id="rId4" Type="http://schemas.openxmlformats.org/officeDocument/2006/relationships/hyperlink" Target="https://instagram.com/newyorkbussales/" TargetMode="External"/><Relationship Id="rId9" Type="http://schemas.openxmlformats.org/officeDocument/2006/relationships/hyperlink" Target="http://www.nyhma.org/viewforum.php?f=2&amp;start=0" TargetMode="External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hyperlink" Target="http://newyorkbussales.com/" TargetMode="External"/><Relationship Id="rId3" Type="http://schemas.openxmlformats.org/officeDocument/2006/relationships/image" Target="../media/image2.jpg"/><Relationship Id="rId7" Type="http://schemas.openxmlformats.org/officeDocument/2006/relationships/image" Target="../media/image4.jpg"/><Relationship Id="rId2" Type="http://schemas.openxmlformats.org/officeDocument/2006/relationships/hyperlink" Target="https://www.facebook.com/New-York-Bus-Sales-LLC-280877326166/timeline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twitter.com/nybussales" TargetMode="External"/><Relationship Id="rId5" Type="http://schemas.openxmlformats.org/officeDocument/2006/relationships/image" Target="../media/image3.jpg"/><Relationship Id="rId4" Type="http://schemas.openxmlformats.org/officeDocument/2006/relationships/hyperlink" Target="https://instagram.com/newyorkbussales/" TargetMode="External"/><Relationship Id="rId9" Type="http://schemas.openxmlformats.org/officeDocument/2006/relationships/hyperlink" Target="http://www.nyhma.org/viewforum.php?f=2&amp;start=0" TargetMode="External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hyperlink" Target="http://newyorkbussales.com/" TargetMode="External"/><Relationship Id="rId3" Type="http://schemas.openxmlformats.org/officeDocument/2006/relationships/image" Target="../media/image2.jpg"/><Relationship Id="rId7" Type="http://schemas.openxmlformats.org/officeDocument/2006/relationships/image" Target="../media/image4.jpg"/><Relationship Id="rId2" Type="http://schemas.openxmlformats.org/officeDocument/2006/relationships/hyperlink" Target="https://www.facebook.com/New-York-Bus-Sales-LLC-280877326166/timeline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twitter.com/nybussales" TargetMode="External"/><Relationship Id="rId5" Type="http://schemas.openxmlformats.org/officeDocument/2006/relationships/image" Target="../media/image3.jpg"/><Relationship Id="rId4" Type="http://schemas.openxmlformats.org/officeDocument/2006/relationships/hyperlink" Target="https://instagram.com/newyorkbussales/" TargetMode="External"/><Relationship Id="rId9" Type="http://schemas.openxmlformats.org/officeDocument/2006/relationships/hyperlink" Target="http://www.nyhma.org/viewforum.php?f=2&amp;start=0" TargetMode="Externa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5" hasCustomPrompt="1"/>
          </p:nvPr>
        </p:nvSpPr>
        <p:spPr>
          <a:xfrm>
            <a:off x="342900" y="3825183"/>
            <a:ext cx="6172200" cy="339725"/>
          </a:xfrm>
        </p:spPr>
        <p:txBody>
          <a:bodyPr>
            <a:noAutofit/>
          </a:bodyPr>
          <a:lstStyle>
            <a:lvl1pPr marL="0" indent="0">
              <a:buNone/>
              <a:defRPr sz="16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CLICK TO EDIT MASTER TITLE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023757" y="8570197"/>
            <a:ext cx="1600200" cy="295656"/>
          </a:xfrm>
        </p:spPr>
        <p:txBody>
          <a:bodyPr/>
          <a:lstStyle>
            <a:lvl1pPr>
              <a:defRPr sz="900"/>
            </a:lvl1pPr>
          </a:lstStyle>
          <a:p>
            <a:fld id="{C554EB52-A39F-1E42-ACC2-3A5CA4B651D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Rectangle 7"/>
          <p:cNvSpPr/>
          <p:nvPr userDrawn="1"/>
        </p:nvSpPr>
        <p:spPr>
          <a:xfrm>
            <a:off x="0" y="1249879"/>
            <a:ext cx="6858000" cy="782121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 userDrawn="1"/>
        </p:nvSpPr>
        <p:spPr>
          <a:xfrm>
            <a:off x="0" y="2032000"/>
            <a:ext cx="6858000" cy="84667"/>
          </a:xfrm>
          <a:prstGeom prst="rect">
            <a:avLst/>
          </a:prstGeom>
          <a:solidFill>
            <a:schemeClr val="accent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itle 1"/>
          <p:cNvSpPr>
            <a:spLocks noGrp="1"/>
          </p:cNvSpPr>
          <p:nvPr>
            <p:ph type="title" hasCustomPrompt="1"/>
          </p:nvPr>
        </p:nvSpPr>
        <p:spPr>
          <a:xfrm>
            <a:off x="342900" y="1656936"/>
            <a:ext cx="6172200" cy="233247"/>
          </a:xfrm>
        </p:spPr>
        <p:txBody>
          <a:bodyPr>
            <a:normAutofit/>
          </a:bodyPr>
          <a:lstStyle>
            <a:lvl1pPr>
              <a:defRPr sz="1600" b="1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Click to edit subtitle</a:t>
            </a:r>
          </a:p>
        </p:txBody>
      </p:sp>
      <p:sp>
        <p:nvSpPr>
          <p:cNvPr id="16" name="Rectangle 15"/>
          <p:cNvSpPr/>
          <p:nvPr userDrawn="1"/>
        </p:nvSpPr>
        <p:spPr>
          <a:xfrm>
            <a:off x="0" y="7595810"/>
            <a:ext cx="6857999" cy="592666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7" name="Picture 16" descr="header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98"/>
            <a:ext cx="6854952" cy="1255776"/>
          </a:xfrm>
          <a:prstGeom prst="rect">
            <a:avLst/>
          </a:prstGeom>
        </p:spPr>
      </p:pic>
      <p:pic>
        <p:nvPicPr>
          <p:cNvPr id="18" name="Picture 17" descr="facebook.jpg">
            <a:hlinkClick r:id="rId3"/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900" y="8570197"/>
            <a:ext cx="323088" cy="295656"/>
          </a:xfrm>
          <a:prstGeom prst="rect">
            <a:avLst/>
          </a:prstGeom>
        </p:spPr>
      </p:pic>
      <p:pic>
        <p:nvPicPr>
          <p:cNvPr id="19" name="Picture 18" descr="instagram.jpg">
            <a:hlinkClick r:id="rId5"/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988" y="8570197"/>
            <a:ext cx="323088" cy="295656"/>
          </a:xfrm>
          <a:prstGeom prst="rect">
            <a:avLst/>
          </a:prstGeom>
        </p:spPr>
      </p:pic>
      <p:pic>
        <p:nvPicPr>
          <p:cNvPr id="20" name="Picture 19" descr="twitter.jpg">
            <a:hlinkClick r:id="rId7"/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9076" y="8570197"/>
            <a:ext cx="323088" cy="295656"/>
          </a:xfrm>
          <a:prstGeom prst="rect">
            <a:avLst/>
          </a:prstGeom>
        </p:spPr>
      </p:pic>
      <p:sp>
        <p:nvSpPr>
          <p:cNvPr id="21" name="TextBox 20"/>
          <p:cNvSpPr txBox="1"/>
          <p:nvPr userDrawn="1"/>
        </p:nvSpPr>
        <p:spPr>
          <a:xfrm>
            <a:off x="1959429" y="8626400"/>
            <a:ext cx="293914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dirty="0">
                <a:solidFill>
                  <a:schemeClr val="tx2"/>
                </a:solidFill>
              </a:rPr>
              <a:t>©2015 New York Bus Sales. All rights reserved.</a:t>
            </a:r>
          </a:p>
        </p:txBody>
      </p:sp>
      <p:sp>
        <p:nvSpPr>
          <p:cNvPr id="23" name="Picture Placeholder 22"/>
          <p:cNvSpPr>
            <a:spLocks noGrp="1"/>
          </p:cNvSpPr>
          <p:nvPr>
            <p:ph type="pic" sz="quarter" idx="13"/>
          </p:nvPr>
        </p:nvSpPr>
        <p:spPr>
          <a:xfrm>
            <a:off x="342900" y="2262188"/>
            <a:ext cx="6172200" cy="1390650"/>
          </a:xfrm>
        </p:spPr>
        <p:txBody>
          <a:bodyPr/>
          <a:lstStyle/>
          <a:p>
            <a:r>
              <a:rPr lang="en-US"/>
              <a:t>Drag picture to placeholder or click icon to add</a:t>
            </a:r>
          </a:p>
        </p:txBody>
      </p:sp>
      <p:sp>
        <p:nvSpPr>
          <p:cNvPr id="28" name="Content Placeholder 27"/>
          <p:cNvSpPr>
            <a:spLocks noGrp="1"/>
          </p:cNvSpPr>
          <p:nvPr>
            <p:ph sz="quarter" idx="14"/>
          </p:nvPr>
        </p:nvSpPr>
        <p:spPr>
          <a:xfrm>
            <a:off x="342900" y="4330700"/>
            <a:ext cx="6172200" cy="3095625"/>
          </a:xfrm>
        </p:spPr>
        <p:txBody>
          <a:bodyPr>
            <a:normAutofit/>
          </a:bodyPr>
          <a:lstStyle>
            <a:lvl1pPr>
              <a:defRPr sz="1400">
                <a:solidFill>
                  <a:schemeClr val="tx2"/>
                </a:solidFill>
              </a:defRPr>
            </a:lvl1pPr>
            <a:lvl2pPr>
              <a:defRPr sz="1400">
                <a:solidFill>
                  <a:schemeClr val="tx2"/>
                </a:solidFill>
              </a:defRPr>
            </a:lvl2pPr>
            <a:lvl3pPr>
              <a:defRPr sz="14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4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9" name="TextBox 28"/>
          <p:cNvSpPr txBox="1"/>
          <p:nvPr userDrawn="1"/>
        </p:nvSpPr>
        <p:spPr>
          <a:xfrm>
            <a:off x="342900" y="7698293"/>
            <a:ext cx="6172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>
                <a:solidFill>
                  <a:srgbClr val="FFFFFF"/>
                </a:solidFill>
              </a:rPr>
              <a:t>ALL of our Service Updates can be found on the </a:t>
            </a:r>
            <a:r>
              <a:rPr lang="en-US" sz="1000" u="sng" dirty="0">
                <a:solidFill>
                  <a:srgbClr val="FFFFFF"/>
                </a:solidFill>
                <a:hlinkClick r:id="rId9"/>
              </a:rPr>
              <a:t>New York Bus Sales website</a:t>
            </a:r>
            <a:endParaRPr lang="en-US" sz="1000" u="sng" dirty="0">
              <a:solidFill>
                <a:srgbClr val="FFFFFF"/>
              </a:solidFill>
            </a:endParaRPr>
          </a:p>
          <a:p>
            <a:pPr algn="ctr"/>
            <a:r>
              <a:rPr lang="en-US" sz="1000" dirty="0">
                <a:solidFill>
                  <a:srgbClr val="FFFFFF"/>
                </a:solidFill>
              </a:rPr>
              <a:t>Or at the </a:t>
            </a:r>
            <a:r>
              <a:rPr lang="en-US" sz="1000" dirty="0">
                <a:solidFill>
                  <a:srgbClr val="FFFFFF"/>
                </a:solidFill>
                <a:hlinkClick r:id="rId10"/>
              </a:rPr>
              <a:t>New York Head Mechanic website </a:t>
            </a:r>
            <a:endParaRPr lang="en-US" sz="1000" dirty="0">
              <a:solidFill>
                <a:srgbClr val="FFFFFF"/>
              </a:solidFill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6" hasCustomPrompt="1"/>
          </p:nvPr>
        </p:nvSpPr>
        <p:spPr>
          <a:xfrm>
            <a:off x="342900" y="1262063"/>
            <a:ext cx="6172200" cy="395287"/>
          </a:xfrm>
        </p:spPr>
        <p:txBody>
          <a:bodyPr>
            <a:normAutofit/>
          </a:bodyPr>
          <a:lstStyle>
            <a:lvl1pPr marL="0" indent="0" algn="ctr">
              <a:buNone/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SUBJECT OF EMAIL</a:t>
            </a:r>
          </a:p>
        </p:txBody>
      </p:sp>
    </p:spTree>
    <p:extLst>
      <p:ext uri="{BB962C8B-B14F-4D97-AF65-F5344CB8AC3E}">
        <p14:creationId xmlns:p14="http://schemas.microsoft.com/office/powerpoint/2010/main" val="4196482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cticle Page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495981" y="458938"/>
            <a:ext cx="2805113" cy="2286680"/>
          </a:xfrm>
        </p:spPr>
        <p:txBody>
          <a:bodyPr>
            <a:normAutofit/>
          </a:bodyPr>
          <a:lstStyle>
            <a:lvl1pPr>
              <a:defRPr sz="1400">
                <a:solidFill>
                  <a:srgbClr val="80807D"/>
                </a:solidFill>
              </a:defRPr>
            </a:lvl1pPr>
            <a:lvl2pPr>
              <a:defRPr sz="1400">
                <a:solidFill>
                  <a:srgbClr val="80807D"/>
                </a:solidFill>
              </a:defRPr>
            </a:lvl2pPr>
            <a:lvl3pPr>
              <a:defRPr sz="1400">
                <a:solidFill>
                  <a:srgbClr val="80807D"/>
                </a:solidFill>
              </a:defRPr>
            </a:lvl3pPr>
            <a:lvl4pPr>
              <a:defRPr sz="1400">
                <a:solidFill>
                  <a:srgbClr val="80807D"/>
                </a:solidFill>
              </a:defRPr>
            </a:lvl4pPr>
            <a:lvl5pPr>
              <a:defRPr sz="1400">
                <a:solidFill>
                  <a:srgbClr val="80807D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4"/>
          </p:nvPr>
        </p:nvSpPr>
        <p:spPr>
          <a:xfrm>
            <a:off x="3664857" y="458938"/>
            <a:ext cx="2850243" cy="2286680"/>
          </a:xfrm>
        </p:spPr>
        <p:txBody>
          <a:bodyPr/>
          <a:lstStyle/>
          <a:p>
            <a:r>
              <a:rPr lang="en-US"/>
              <a:t>Drag picture to placeholder or click icon to add</a:t>
            </a:r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023757" y="8570197"/>
            <a:ext cx="1600200" cy="295656"/>
          </a:xfrm>
        </p:spPr>
        <p:txBody>
          <a:bodyPr/>
          <a:lstStyle>
            <a:lvl1pPr>
              <a:defRPr sz="900"/>
            </a:lvl1pPr>
          </a:lstStyle>
          <a:p>
            <a:fld id="{C554EB52-A39F-1E42-ACC2-3A5CA4B651D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Rectangle 11"/>
          <p:cNvSpPr/>
          <p:nvPr userDrawn="1"/>
        </p:nvSpPr>
        <p:spPr>
          <a:xfrm>
            <a:off x="0" y="7595810"/>
            <a:ext cx="6857999" cy="592666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 descr="facebook.jpg">
            <a:hlinkClick r:id="rId2"/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900" y="8570197"/>
            <a:ext cx="323088" cy="295656"/>
          </a:xfrm>
          <a:prstGeom prst="rect">
            <a:avLst/>
          </a:prstGeom>
        </p:spPr>
      </p:pic>
      <p:pic>
        <p:nvPicPr>
          <p:cNvPr id="14" name="Picture 13" descr="instagram.jpg">
            <a:hlinkClick r:id="rId4"/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988" y="8570197"/>
            <a:ext cx="323088" cy="295656"/>
          </a:xfrm>
          <a:prstGeom prst="rect">
            <a:avLst/>
          </a:prstGeom>
        </p:spPr>
      </p:pic>
      <p:pic>
        <p:nvPicPr>
          <p:cNvPr id="15" name="Picture 14" descr="twitter.jpg">
            <a:hlinkClick r:id="rId6"/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9076" y="8570197"/>
            <a:ext cx="323088" cy="295656"/>
          </a:xfrm>
          <a:prstGeom prst="rect">
            <a:avLst/>
          </a:prstGeom>
        </p:spPr>
      </p:pic>
      <p:sp>
        <p:nvSpPr>
          <p:cNvPr id="16" name="TextBox 15"/>
          <p:cNvSpPr txBox="1"/>
          <p:nvPr userDrawn="1"/>
        </p:nvSpPr>
        <p:spPr>
          <a:xfrm>
            <a:off x="1959429" y="8626400"/>
            <a:ext cx="293914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dirty="0">
                <a:solidFill>
                  <a:schemeClr val="tx2"/>
                </a:solidFill>
              </a:rPr>
              <a:t>©2015 New York Bus Sales. All rights reserved.</a:t>
            </a:r>
          </a:p>
        </p:txBody>
      </p:sp>
      <p:sp>
        <p:nvSpPr>
          <p:cNvPr id="18" name="Picture Placeholder 17"/>
          <p:cNvSpPr>
            <a:spLocks noGrp="1"/>
          </p:cNvSpPr>
          <p:nvPr>
            <p:ph type="pic" sz="quarter" idx="15"/>
          </p:nvPr>
        </p:nvSpPr>
        <p:spPr>
          <a:xfrm>
            <a:off x="495981" y="3071968"/>
            <a:ext cx="5994400" cy="2286000"/>
          </a:xfrm>
        </p:spPr>
        <p:txBody>
          <a:bodyPr/>
          <a:lstStyle/>
          <a:p>
            <a:r>
              <a:rPr lang="en-US"/>
              <a:t>Drag picture to placeholder or click icon to add</a:t>
            </a:r>
          </a:p>
        </p:txBody>
      </p:sp>
      <p:sp>
        <p:nvSpPr>
          <p:cNvPr id="19" name="Content Placeholder 7"/>
          <p:cNvSpPr>
            <a:spLocks noGrp="1"/>
          </p:cNvSpPr>
          <p:nvPr>
            <p:ph sz="quarter" idx="16"/>
          </p:nvPr>
        </p:nvSpPr>
        <p:spPr>
          <a:xfrm>
            <a:off x="495981" y="5497820"/>
            <a:ext cx="6019119" cy="1674660"/>
          </a:xfrm>
        </p:spPr>
        <p:txBody>
          <a:bodyPr>
            <a:normAutofit/>
          </a:bodyPr>
          <a:lstStyle>
            <a:lvl1pPr>
              <a:defRPr sz="1400">
                <a:solidFill>
                  <a:srgbClr val="80807D"/>
                </a:solidFill>
              </a:defRPr>
            </a:lvl1pPr>
            <a:lvl2pPr>
              <a:defRPr sz="1400">
                <a:solidFill>
                  <a:srgbClr val="80807D"/>
                </a:solidFill>
              </a:defRPr>
            </a:lvl2pPr>
            <a:lvl3pPr>
              <a:defRPr sz="1400">
                <a:solidFill>
                  <a:srgbClr val="80807D"/>
                </a:solidFill>
              </a:defRPr>
            </a:lvl3pPr>
            <a:lvl4pPr>
              <a:defRPr sz="1400">
                <a:solidFill>
                  <a:srgbClr val="80807D"/>
                </a:solidFill>
              </a:defRPr>
            </a:lvl4pPr>
            <a:lvl5pPr>
              <a:defRPr sz="1400">
                <a:solidFill>
                  <a:srgbClr val="80807D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0" name="TextBox 19"/>
          <p:cNvSpPr txBox="1"/>
          <p:nvPr userDrawn="1"/>
        </p:nvSpPr>
        <p:spPr>
          <a:xfrm>
            <a:off x="342900" y="7698293"/>
            <a:ext cx="6172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>
                <a:solidFill>
                  <a:srgbClr val="FFFFFF"/>
                </a:solidFill>
              </a:rPr>
              <a:t>ALL of our Service Updates can be found on the </a:t>
            </a:r>
            <a:r>
              <a:rPr lang="en-US" sz="1000" u="sng" dirty="0">
                <a:solidFill>
                  <a:srgbClr val="FFFFFF"/>
                </a:solidFill>
                <a:hlinkClick r:id="rId8"/>
              </a:rPr>
              <a:t>New York Bus Sales website</a:t>
            </a:r>
            <a:endParaRPr lang="en-US" sz="1000" u="sng" dirty="0">
              <a:solidFill>
                <a:srgbClr val="FFFFFF"/>
              </a:solidFill>
            </a:endParaRPr>
          </a:p>
          <a:p>
            <a:pPr algn="ctr"/>
            <a:r>
              <a:rPr lang="en-US" sz="1000" dirty="0">
                <a:solidFill>
                  <a:srgbClr val="FFFFFF"/>
                </a:solidFill>
              </a:rPr>
              <a:t>Or at the </a:t>
            </a:r>
            <a:r>
              <a:rPr lang="en-US" sz="1000" dirty="0">
                <a:solidFill>
                  <a:srgbClr val="FFFFFF"/>
                </a:solidFill>
                <a:hlinkClick r:id="rId9"/>
              </a:rPr>
              <a:t>New York Head Mechanic website </a:t>
            </a:r>
            <a:endParaRPr lang="en-US" sz="10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44740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cticle Page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/>
          <p:cNvSpPr>
            <a:spLocks noGrp="1"/>
          </p:cNvSpPr>
          <p:nvPr>
            <p:ph type="pic" sz="quarter" idx="14"/>
          </p:nvPr>
        </p:nvSpPr>
        <p:spPr>
          <a:xfrm>
            <a:off x="3664857" y="458938"/>
            <a:ext cx="2850243" cy="2286680"/>
          </a:xfrm>
        </p:spPr>
        <p:txBody>
          <a:bodyPr/>
          <a:lstStyle/>
          <a:p>
            <a:r>
              <a:rPr lang="en-US"/>
              <a:t>Drag picture to placeholder or click icon to add</a:t>
            </a:r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023757" y="8570197"/>
            <a:ext cx="1600200" cy="295656"/>
          </a:xfrm>
        </p:spPr>
        <p:txBody>
          <a:bodyPr/>
          <a:lstStyle>
            <a:lvl1pPr>
              <a:defRPr sz="900"/>
            </a:lvl1pPr>
          </a:lstStyle>
          <a:p>
            <a:fld id="{C554EB52-A39F-1E42-ACC2-3A5CA4B651D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Rectangle 11"/>
          <p:cNvSpPr/>
          <p:nvPr userDrawn="1"/>
        </p:nvSpPr>
        <p:spPr>
          <a:xfrm>
            <a:off x="0" y="7595810"/>
            <a:ext cx="6857999" cy="592666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 descr="facebook.jpg">
            <a:hlinkClick r:id="rId2"/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900" y="8570197"/>
            <a:ext cx="323088" cy="295656"/>
          </a:xfrm>
          <a:prstGeom prst="rect">
            <a:avLst/>
          </a:prstGeom>
        </p:spPr>
      </p:pic>
      <p:pic>
        <p:nvPicPr>
          <p:cNvPr id="14" name="Picture 13" descr="instagram.jpg">
            <a:hlinkClick r:id="rId4"/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988" y="8570197"/>
            <a:ext cx="323088" cy="295656"/>
          </a:xfrm>
          <a:prstGeom prst="rect">
            <a:avLst/>
          </a:prstGeom>
        </p:spPr>
      </p:pic>
      <p:pic>
        <p:nvPicPr>
          <p:cNvPr id="15" name="Picture 14" descr="twitter.jpg">
            <a:hlinkClick r:id="rId6"/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9076" y="8570197"/>
            <a:ext cx="323088" cy="295656"/>
          </a:xfrm>
          <a:prstGeom prst="rect">
            <a:avLst/>
          </a:prstGeom>
        </p:spPr>
      </p:pic>
      <p:sp>
        <p:nvSpPr>
          <p:cNvPr id="16" name="TextBox 15"/>
          <p:cNvSpPr txBox="1"/>
          <p:nvPr userDrawn="1"/>
        </p:nvSpPr>
        <p:spPr>
          <a:xfrm>
            <a:off x="1959429" y="8626400"/>
            <a:ext cx="293914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dirty="0">
                <a:solidFill>
                  <a:schemeClr val="tx2"/>
                </a:solidFill>
              </a:rPr>
              <a:t>©2015 New York Bus Sales. All rights reserved.</a:t>
            </a:r>
          </a:p>
        </p:txBody>
      </p:sp>
      <p:sp>
        <p:nvSpPr>
          <p:cNvPr id="19" name="Content Placeholder 7"/>
          <p:cNvSpPr>
            <a:spLocks noGrp="1"/>
          </p:cNvSpPr>
          <p:nvPr>
            <p:ph sz="quarter" idx="16"/>
          </p:nvPr>
        </p:nvSpPr>
        <p:spPr>
          <a:xfrm>
            <a:off x="495981" y="3006201"/>
            <a:ext cx="6019119" cy="1674660"/>
          </a:xfrm>
        </p:spPr>
        <p:txBody>
          <a:bodyPr>
            <a:normAutofit/>
          </a:bodyPr>
          <a:lstStyle>
            <a:lvl1pPr>
              <a:defRPr sz="1400">
                <a:solidFill>
                  <a:srgbClr val="80807D"/>
                </a:solidFill>
              </a:defRPr>
            </a:lvl1pPr>
            <a:lvl2pPr>
              <a:defRPr sz="1400">
                <a:solidFill>
                  <a:srgbClr val="80807D"/>
                </a:solidFill>
              </a:defRPr>
            </a:lvl2pPr>
            <a:lvl3pPr>
              <a:defRPr sz="1400">
                <a:solidFill>
                  <a:srgbClr val="80807D"/>
                </a:solidFill>
              </a:defRPr>
            </a:lvl3pPr>
            <a:lvl4pPr>
              <a:defRPr sz="1400">
                <a:solidFill>
                  <a:srgbClr val="80807D"/>
                </a:solidFill>
              </a:defRPr>
            </a:lvl4pPr>
            <a:lvl5pPr>
              <a:defRPr sz="1400">
                <a:solidFill>
                  <a:srgbClr val="80807D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7" name="Picture Placeholder 9"/>
          <p:cNvSpPr>
            <a:spLocks noGrp="1"/>
          </p:cNvSpPr>
          <p:nvPr>
            <p:ph type="pic" sz="quarter" idx="17"/>
          </p:nvPr>
        </p:nvSpPr>
        <p:spPr>
          <a:xfrm>
            <a:off x="534307" y="458938"/>
            <a:ext cx="2850243" cy="2286680"/>
          </a:xfrm>
        </p:spPr>
        <p:txBody>
          <a:bodyPr/>
          <a:lstStyle/>
          <a:p>
            <a:r>
              <a:rPr lang="en-US"/>
              <a:t>Drag picture to placeholder or click icon to add</a:t>
            </a:r>
          </a:p>
        </p:txBody>
      </p:sp>
      <p:sp>
        <p:nvSpPr>
          <p:cNvPr id="20" name="TextBox 19"/>
          <p:cNvSpPr txBox="1"/>
          <p:nvPr userDrawn="1"/>
        </p:nvSpPr>
        <p:spPr>
          <a:xfrm>
            <a:off x="342900" y="7698293"/>
            <a:ext cx="6172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>
                <a:solidFill>
                  <a:srgbClr val="FFFFFF"/>
                </a:solidFill>
              </a:rPr>
              <a:t>ALL of our Service Updates can be found on the </a:t>
            </a:r>
            <a:r>
              <a:rPr lang="en-US" sz="1000" u="sng" dirty="0">
                <a:solidFill>
                  <a:srgbClr val="FFFFFF"/>
                </a:solidFill>
                <a:hlinkClick r:id="rId8"/>
              </a:rPr>
              <a:t>New York Bus Sales website</a:t>
            </a:r>
            <a:endParaRPr lang="en-US" sz="1000" u="sng" dirty="0">
              <a:solidFill>
                <a:srgbClr val="FFFFFF"/>
              </a:solidFill>
            </a:endParaRPr>
          </a:p>
          <a:p>
            <a:pPr algn="ctr"/>
            <a:r>
              <a:rPr lang="en-US" sz="1000" dirty="0">
                <a:solidFill>
                  <a:srgbClr val="FFFFFF"/>
                </a:solidFill>
              </a:rPr>
              <a:t>Or at the </a:t>
            </a:r>
            <a:r>
              <a:rPr lang="en-US" sz="1000" dirty="0">
                <a:solidFill>
                  <a:srgbClr val="FFFFFF"/>
                </a:solidFill>
                <a:hlinkClick r:id="rId9"/>
              </a:rPr>
              <a:t>New York Head Mechanic website </a:t>
            </a:r>
            <a:endParaRPr lang="en-US" sz="10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30062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023757" y="8570197"/>
            <a:ext cx="1600200" cy="295656"/>
          </a:xfrm>
        </p:spPr>
        <p:txBody>
          <a:bodyPr/>
          <a:lstStyle>
            <a:lvl1pPr>
              <a:defRPr sz="900"/>
            </a:lvl1pPr>
          </a:lstStyle>
          <a:p>
            <a:fld id="{C554EB52-A39F-1E42-ACC2-3A5CA4B651D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Rectangle 11"/>
          <p:cNvSpPr/>
          <p:nvPr userDrawn="1"/>
        </p:nvSpPr>
        <p:spPr>
          <a:xfrm>
            <a:off x="0" y="7595810"/>
            <a:ext cx="6857999" cy="592666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 descr="facebook.jpg">
            <a:hlinkClick r:id="rId2"/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900" y="8570197"/>
            <a:ext cx="323088" cy="295656"/>
          </a:xfrm>
          <a:prstGeom prst="rect">
            <a:avLst/>
          </a:prstGeom>
        </p:spPr>
      </p:pic>
      <p:pic>
        <p:nvPicPr>
          <p:cNvPr id="14" name="Picture 13" descr="instagram.jpg">
            <a:hlinkClick r:id="rId4"/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988" y="8570197"/>
            <a:ext cx="323088" cy="295656"/>
          </a:xfrm>
          <a:prstGeom prst="rect">
            <a:avLst/>
          </a:prstGeom>
        </p:spPr>
      </p:pic>
      <p:pic>
        <p:nvPicPr>
          <p:cNvPr id="15" name="Picture 14" descr="twitter.jpg">
            <a:hlinkClick r:id="rId6"/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9076" y="8570197"/>
            <a:ext cx="323088" cy="295656"/>
          </a:xfrm>
          <a:prstGeom prst="rect">
            <a:avLst/>
          </a:prstGeom>
        </p:spPr>
      </p:pic>
      <p:sp>
        <p:nvSpPr>
          <p:cNvPr id="16" name="TextBox 15"/>
          <p:cNvSpPr txBox="1"/>
          <p:nvPr userDrawn="1"/>
        </p:nvSpPr>
        <p:spPr>
          <a:xfrm>
            <a:off x="1959429" y="8626400"/>
            <a:ext cx="293914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dirty="0">
                <a:solidFill>
                  <a:schemeClr val="tx2"/>
                </a:solidFill>
              </a:rPr>
              <a:t>©2015 New York Bus Sales. All rights reserved.</a:t>
            </a:r>
          </a:p>
        </p:txBody>
      </p:sp>
      <p:sp>
        <p:nvSpPr>
          <p:cNvPr id="20" name="TextBox 19"/>
          <p:cNvSpPr txBox="1"/>
          <p:nvPr userDrawn="1"/>
        </p:nvSpPr>
        <p:spPr>
          <a:xfrm>
            <a:off x="342900" y="7698293"/>
            <a:ext cx="6172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>
                <a:solidFill>
                  <a:srgbClr val="FFFFFF"/>
                </a:solidFill>
              </a:rPr>
              <a:t>ALL of our Service Updates can be found on the </a:t>
            </a:r>
            <a:r>
              <a:rPr lang="en-US" sz="1000" u="sng" dirty="0">
                <a:solidFill>
                  <a:srgbClr val="FFFFFF"/>
                </a:solidFill>
                <a:hlinkClick r:id="rId8"/>
              </a:rPr>
              <a:t>New York Bus Sales website</a:t>
            </a:r>
            <a:endParaRPr lang="en-US" sz="1000" u="sng" dirty="0">
              <a:solidFill>
                <a:srgbClr val="FFFFFF"/>
              </a:solidFill>
            </a:endParaRPr>
          </a:p>
          <a:p>
            <a:pPr algn="ctr"/>
            <a:r>
              <a:rPr lang="en-US" sz="1000" dirty="0">
                <a:solidFill>
                  <a:srgbClr val="FFFFFF"/>
                </a:solidFill>
              </a:rPr>
              <a:t>Or at the </a:t>
            </a:r>
            <a:r>
              <a:rPr lang="en-US" sz="1000" dirty="0">
                <a:solidFill>
                  <a:srgbClr val="FFFFFF"/>
                </a:solidFill>
                <a:hlinkClick r:id="rId9"/>
              </a:rPr>
              <a:t>New York Head Mechanic website </a:t>
            </a:r>
            <a:endParaRPr lang="en-US" sz="10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04905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a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023757" y="8570197"/>
            <a:ext cx="1600200" cy="295656"/>
          </a:xfrm>
        </p:spPr>
        <p:txBody>
          <a:bodyPr/>
          <a:lstStyle>
            <a:lvl1pPr>
              <a:defRPr sz="900"/>
            </a:lvl1pPr>
          </a:lstStyle>
          <a:p>
            <a:fld id="{C554EB52-A39F-1E42-ACC2-3A5CA4B651D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Rectangle 11"/>
          <p:cNvSpPr/>
          <p:nvPr userDrawn="1"/>
        </p:nvSpPr>
        <p:spPr>
          <a:xfrm>
            <a:off x="0" y="7595810"/>
            <a:ext cx="6857999" cy="592666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 descr="facebook.jpg">
            <a:hlinkClick r:id="rId2"/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900" y="8570197"/>
            <a:ext cx="323088" cy="295656"/>
          </a:xfrm>
          <a:prstGeom prst="rect">
            <a:avLst/>
          </a:prstGeom>
        </p:spPr>
      </p:pic>
      <p:pic>
        <p:nvPicPr>
          <p:cNvPr id="14" name="Picture 13" descr="instagram.jpg">
            <a:hlinkClick r:id="rId4"/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988" y="8570197"/>
            <a:ext cx="323088" cy="295656"/>
          </a:xfrm>
          <a:prstGeom prst="rect">
            <a:avLst/>
          </a:prstGeom>
        </p:spPr>
      </p:pic>
      <p:pic>
        <p:nvPicPr>
          <p:cNvPr id="15" name="Picture 14" descr="twitter.jpg">
            <a:hlinkClick r:id="rId6"/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9076" y="8570197"/>
            <a:ext cx="323088" cy="295656"/>
          </a:xfrm>
          <a:prstGeom prst="rect">
            <a:avLst/>
          </a:prstGeom>
        </p:spPr>
      </p:pic>
      <p:sp>
        <p:nvSpPr>
          <p:cNvPr id="16" name="TextBox 15"/>
          <p:cNvSpPr txBox="1"/>
          <p:nvPr userDrawn="1"/>
        </p:nvSpPr>
        <p:spPr>
          <a:xfrm>
            <a:off x="1959429" y="8626400"/>
            <a:ext cx="293914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dirty="0">
                <a:solidFill>
                  <a:schemeClr val="tx2"/>
                </a:solidFill>
              </a:rPr>
              <a:t>©2015 New York Bus Sales. All rights reserved.</a:t>
            </a:r>
          </a:p>
        </p:txBody>
      </p:sp>
      <p:sp>
        <p:nvSpPr>
          <p:cNvPr id="20" name="TextBox 19"/>
          <p:cNvSpPr txBox="1"/>
          <p:nvPr userDrawn="1"/>
        </p:nvSpPr>
        <p:spPr>
          <a:xfrm>
            <a:off x="342900" y="7698293"/>
            <a:ext cx="6172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>
                <a:solidFill>
                  <a:srgbClr val="FFFFFF"/>
                </a:solidFill>
              </a:rPr>
              <a:t>ALL of our Service Updates can be found on the </a:t>
            </a:r>
            <a:r>
              <a:rPr lang="en-US" sz="1000" u="sng" dirty="0">
                <a:solidFill>
                  <a:srgbClr val="FFFFFF"/>
                </a:solidFill>
                <a:hlinkClick r:id="rId8"/>
              </a:rPr>
              <a:t>New York Bus Sales website</a:t>
            </a:r>
            <a:endParaRPr lang="en-US" sz="1000" u="sng" dirty="0">
              <a:solidFill>
                <a:srgbClr val="FFFFFF"/>
              </a:solidFill>
            </a:endParaRPr>
          </a:p>
          <a:p>
            <a:pPr algn="ctr"/>
            <a:r>
              <a:rPr lang="en-US" sz="1000" dirty="0">
                <a:solidFill>
                  <a:srgbClr val="FFFFFF"/>
                </a:solidFill>
              </a:rPr>
              <a:t>Or at the </a:t>
            </a:r>
            <a:r>
              <a:rPr lang="en-US" sz="1000" dirty="0">
                <a:solidFill>
                  <a:srgbClr val="FFFFFF"/>
                </a:solidFill>
                <a:hlinkClick r:id="rId9"/>
              </a:rPr>
              <a:t>New York Head Mechanic website </a:t>
            </a:r>
            <a:endParaRPr lang="en-US" sz="1000" dirty="0">
              <a:solidFill>
                <a:srgbClr val="FFFFFF"/>
              </a:solidFill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 hasCustomPrompt="1"/>
          </p:nvPr>
        </p:nvSpPr>
        <p:spPr>
          <a:xfrm>
            <a:off x="665163" y="1332332"/>
            <a:ext cx="5610225" cy="419100"/>
          </a:xfrm>
        </p:spPr>
        <p:txBody>
          <a:bodyPr>
            <a:noAutofit/>
          </a:bodyPr>
          <a:lstStyle>
            <a:lvl1pPr marL="0" indent="0" algn="ctr">
              <a:buNone/>
              <a:defRPr sz="1600" b="1">
                <a:solidFill>
                  <a:schemeClr val="accent2"/>
                </a:solidFill>
              </a:defRPr>
            </a:lvl1pPr>
            <a:lvl2pPr marL="410291" indent="0" algn="ctr">
              <a:buNone/>
              <a:defRPr sz="1600" b="1">
                <a:solidFill>
                  <a:schemeClr val="accent2"/>
                </a:solidFill>
              </a:defRPr>
            </a:lvl2pPr>
            <a:lvl3pPr marL="820582" indent="0" algn="ctr">
              <a:buNone/>
              <a:defRPr sz="1600" b="1">
                <a:solidFill>
                  <a:schemeClr val="accent2"/>
                </a:solidFill>
              </a:defRPr>
            </a:lvl3pPr>
            <a:lvl4pPr marL="1230873" indent="0" algn="ctr">
              <a:buNone/>
              <a:defRPr sz="1600" b="1">
                <a:solidFill>
                  <a:schemeClr val="accent2"/>
                </a:solidFill>
              </a:defRPr>
            </a:lvl4pPr>
            <a:lvl5pPr marL="1641165" indent="0" algn="ctr">
              <a:buNone/>
              <a:defRPr sz="1600" b="1">
                <a:solidFill>
                  <a:schemeClr val="accent2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332874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82058" tIns="41029" rIns="82058" bIns="41029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133602"/>
            <a:ext cx="6172200" cy="6034617"/>
          </a:xfrm>
          <a:prstGeom prst="rect">
            <a:avLst/>
          </a:prstGeom>
        </p:spPr>
        <p:txBody>
          <a:bodyPr vert="horz" lIns="82058" tIns="41029" rIns="82058" bIns="41029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4"/>
          </a:xfrm>
          <a:prstGeom prst="rect">
            <a:avLst/>
          </a:prstGeom>
        </p:spPr>
        <p:txBody>
          <a:bodyPr vert="horz" lIns="82058" tIns="41029" rIns="82058" bIns="41029" rtlCol="0" anchor="ctr"/>
          <a:lstStyle>
            <a:lvl1pPr algn="l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F8F550-E2BC-A143-8589-52F039787421}" type="datetime1">
              <a:rPr lang="en-US" smtClean="0"/>
              <a:t>12/30/2022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4"/>
          </a:xfrm>
          <a:prstGeom prst="rect">
            <a:avLst/>
          </a:prstGeom>
        </p:spPr>
        <p:txBody>
          <a:bodyPr vert="horz" lIns="82058" tIns="41029" rIns="82058" bIns="41029" rtlCol="0" anchor="ctr"/>
          <a:lstStyle>
            <a:lvl1pPr algn="ct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4"/>
          </a:xfrm>
          <a:prstGeom prst="rect">
            <a:avLst/>
          </a:prstGeom>
        </p:spPr>
        <p:txBody>
          <a:bodyPr vert="horz" lIns="82058" tIns="41029" rIns="82058" bIns="41029" rtlCol="0" anchor="ctr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54EB52-A39F-1E42-ACC2-3A5CA4B651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17570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3" r:id="rId4"/>
    <p:sldLayoutId id="2147483652" r:id="rId5"/>
  </p:sldLayoutIdLst>
  <p:hf hdr="0" ftr="0"/>
  <p:txStyles>
    <p:titleStyle>
      <a:lvl1pPr algn="ctr" defTabSz="410291" rtl="0" eaLnBrk="1" latinLnBrk="0" hangingPunct="1">
        <a:spcBef>
          <a:spcPct val="0"/>
        </a:spcBef>
        <a:buNone/>
        <a:defRPr sz="39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07718" indent="-307718" algn="l" defTabSz="410291" rtl="0" eaLnBrk="1" latinLnBrk="0" hangingPunct="1">
        <a:spcBef>
          <a:spcPct val="20000"/>
        </a:spcBef>
        <a:buFont typeface="Arial"/>
        <a:buChar char="•"/>
        <a:defRPr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66723" indent="-256432" algn="l" defTabSz="410291" rtl="0" eaLnBrk="1" latinLnBrk="0" hangingPunct="1">
        <a:spcBef>
          <a:spcPct val="20000"/>
        </a:spcBef>
        <a:buFont typeface="Arial"/>
        <a:buChar char="–"/>
        <a:defRPr sz="2500" kern="1200">
          <a:solidFill>
            <a:schemeClr val="tx1"/>
          </a:solidFill>
          <a:latin typeface="+mn-lt"/>
          <a:ea typeface="+mn-ea"/>
          <a:cs typeface="+mn-cs"/>
        </a:defRPr>
      </a:lvl2pPr>
      <a:lvl3pPr marL="1025728" indent="-205146" algn="l" defTabSz="410291" rtl="0" eaLnBrk="1" latinLnBrk="0" hangingPunct="1">
        <a:spcBef>
          <a:spcPct val="20000"/>
        </a:spcBef>
        <a:buFont typeface="Arial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436019" indent="-205146" algn="l" defTabSz="410291" rtl="0" eaLnBrk="1" latinLnBrk="0" hangingPunct="1">
        <a:spcBef>
          <a:spcPct val="20000"/>
        </a:spcBef>
        <a:buFont typeface="Arial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46311" indent="-205146" algn="l" defTabSz="410291" rtl="0" eaLnBrk="1" latinLnBrk="0" hangingPunct="1">
        <a:spcBef>
          <a:spcPct val="20000"/>
        </a:spcBef>
        <a:buFont typeface="Arial"/>
        <a:buChar char="»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56602" indent="-205146" algn="l" defTabSz="410291" rtl="0" eaLnBrk="1" latinLnBrk="0" hangingPunct="1">
        <a:spcBef>
          <a:spcPct val="200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666893" indent="-205146" algn="l" defTabSz="410291" rtl="0" eaLnBrk="1" latinLnBrk="0" hangingPunct="1">
        <a:spcBef>
          <a:spcPct val="200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077185" indent="-205146" algn="l" defTabSz="410291" rtl="0" eaLnBrk="1" latinLnBrk="0" hangingPunct="1">
        <a:spcBef>
          <a:spcPct val="200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487476" indent="-205146" algn="l" defTabSz="410291" rtl="0" eaLnBrk="1" latinLnBrk="0" hangingPunct="1">
        <a:spcBef>
          <a:spcPct val="200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10291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410291" algn="l" defTabSz="410291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820583" algn="l" defTabSz="410291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230874" algn="l" defTabSz="410291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641165" algn="l" defTabSz="410291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51456" algn="l" defTabSz="410291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461748" algn="l" defTabSz="410291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872039" algn="l" defTabSz="410291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282330" algn="l" defTabSz="410291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cid:image012.jpg@01D91B8C.97FCD180" TargetMode="External"/><Relationship Id="rId7" Type="http://schemas.openxmlformats.org/officeDocument/2006/relationships/image" Target="cid:image017.png@01D91B85.35732840" TargetMode="External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11" Type="http://schemas.openxmlformats.org/officeDocument/2006/relationships/image" Target="cid:image015.png@01D91B85.35732840" TargetMode="External"/><Relationship Id="rId5" Type="http://schemas.openxmlformats.org/officeDocument/2006/relationships/image" Target="cid:image018.png@01D91B85.35732840" TargetMode="External"/><Relationship Id="rId10" Type="http://schemas.openxmlformats.org/officeDocument/2006/relationships/image" Target="../media/image11.png"/><Relationship Id="rId4" Type="http://schemas.openxmlformats.org/officeDocument/2006/relationships/image" Target="../media/image8.png"/><Relationship Id="rId9" Type="http://schemas.openxmlformats.org/officeDocument/2006/relationships/image" Target="cid:image016.png@01D91B85.35732840" TargetMode="Externa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cid:image009.png@01D91B7D.3C96FB90" TargetMode="External"/><Relationship Id="rId7" Type="http://schemas.openxmlformats.org/officeDocument/2006/relationships/image" Target="cid:image005.png@01D91B7C.983C17B0" TargetMode="External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11" Type="http://schemas.openxmlformats.org/officeDocument/2006/relationships/image" Target="cid:image014.png@01D91B84.CA794B00" TargetMode="External"/><Relationship Id="rId5" Type="http://schemas.openxmlformats.org/officeDocument/2006/relationships/image" Target="cid:image004.png@01D91B7C.983C17B0" TargetMode="External"/><Relationship Id="rId10" Type="http://schemas.openxmlformats.org/officeDocument/2006/relationships/image" Target="../media/image16.png"/><Relationship Id="rId4" Type="http://schemas.openxmlformats.org/officeDocument/2006/relationships/image" Target="../media/image13.png"/><Relationship Id="rId9" Type="http://schemas.openxmlformats.org/officeDocument/2006/relationships/image" Target="cid:image013.png@01D91B84.CA794B00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cid:image001.png@01D91B7C.E6B73000" TargetMode="External"/><Relationship Id="rId7" Type="http://schemas.openxmlformats.org/officeDocument/2006/relationships/image" Target="cid:image011.png@01D91B7D.820248B0" TargetMode="External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cid:image008.png@01D91B7C.E6B73000" TargetMode="External"/><Relationship Id="rId4" Type="http://schemas.openxmlformats.org/officeDocument/2006/relationships/image" Target="../media/image18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cid:image024.png@01D91B86.1A8F0B10" TargetMode="External"/><Relationship Id="rId7" Type="http://schemas.openxmlformats.org/officeDocument/2006/relationships/image" Target="cid:image023.png@01D91B86.1A8F0B10" TargetMode="External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cid:image025.png@01D91B86.D254A2F0" TargetMode="External"/><Relationship Id="rId4" Type="http://schemas.openxmlformats.org/officeDocument/2006/relationships/image" Target="../media/image21.png"/><Relationship Id="rId9" Type="http://schemas.openxmlformats.org/officeDocument/2006/relationships/image" Target="cid:image022.png@01D91B86.1A8F0B10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mailto:jcoon@newyorkbussales.com" TargetMode="External"/><Relationship Id="rId7" Type="http://schemas.openxmlformats.org/officeDocument/2006/relationships/hyperlink" Target="mailto:bferre@newyorkbussales.com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6" Type="http://schemas.openxmlformats.org/officeDocument/2006/relationships/hyperlink" Target="mailto:wlyons2@newyorkbussales.com" TargetMode="External"/><Relationship Id="rId5" Type="http://schemas.openxmlformats.org/officeDocument/2006/relationships/hyperlink" Target="mailto:wdaigler@newyorkbussales.com" TargetMode="External"/><Relationship Id="rId4" Type="http://schemas.openxmlformats.org/officeDocument/2006/relationships/hyperlink" Target="mailto:kcoon@newyorkbussales.com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7"/>
          <p:cNvSpPr>
            <a:spLocks noGrp="1"/>
          </p:cNvSpPr>
          <p:nvPr>
            <p:ph sz="quarter" idx="15"/>
          </p:nvPr>
        </p:nvSpPr>
        <p:spPr/>
        <p:txBody>
          <a:bodyPr/>
          <a:lstStyle/>
          <a:p>
            <a:pPr algn="ctr"/>
            <a:r>
              <a:rPr lang="en-US" dirty="0"/>
              <a:t>G-Model 3500 Series vs. 4500 Series </a:t>
            </a: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54EB52-A39F-1E42-ACC2-3A5CA4B651D3}" type="slidenum">
              <a:rPr lang="en-US" smtClean="0"/>
              <a:t>1</a:t>
            </a:fld>
            <a:endParaRPr lang="en-US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Micro Bird G5 GM/Chevrolet Chassis Warranty #22-1222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4"/>
          </p:nvPr>
        </p:nvSpPr>
        <p:spPr>
          <a:xfrm>
            <a:off x="329837" y="4366266"/>
            <a:ext cx="6172200" cy="346728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sz="1300" dirty="0"/>
              <a:t>When ordering/purchasing the Micro Bird  G5 on a Chevrolet or GM chassis, please be aware that the G3500/12,300lb. and G4500/14,200lb. chassis look very similar……..but looks can be deceiving!</a:t>
            </a:r>
          </a:p>
          <a:p>
            <a:pPr marL="0" indent="0" algn="just">
              <a:buNone/>
            </a:pPr>
            <a:endParaRPr lang="en-US" sz="800" dirty="0"/>
          </a:p>
          <a:p>
            <a:pPr marL="0" indent="0" algn="just">
              <a:buNone/>
            </a:pPr>
            <a:r>
              <a:rPr lang="en-US" sz="1300" dirty="0"/>
              <a:t>The G3500 is considered a “Light Duty” chassis which is serviceable basically by any Chevrolet or GM automotive dealer. The G4500 series, on the other hand is considered a “Medium Duty” chassis which is NOT serviceable by a Light Duty dealer but needs to go to a Medium Duty dealer for warranty repairs. </a:t>
            </a:r>
          </a:p>
          <a:p>
            <a:pPr marL="0" indent="0" algn="just">
              <a:buNone/>
            </a:pPr>
            <a:endParaRPr lang="en-US" sz="800" dirty="0"/>
          </a:p>
          <a:p>
            <a:pPr marL="0" indent="0" algn="just">
              <a:buNone/>
            </a:pPr>
            <a:r>
              <a:rPr lang="en-US" sz="1300" dirty="0"/>
              <a:t>There are NOT as many Medium Duty Chevrolet/GM dealers and customers have found that when they attempted to have warranty repairs done at a Light Duty dealer, they were told that the dealer could not submit warranty on a Medium Duty unit.</a:t>
            </a:r>
          </a:p>
          <a:p>
            <a:pPr marL="0" indent="0" algn="just">
              <a:buNone/>
            </a:pPr>
            <a:endParaRPr lang="en-US" sz="800" dirty="0"/>
          </a:p>
          <a:p>
            <a:pPr marL="0" indent="0" algn="just">
              <a:buNone/>
            </a:pPr>
            <a:r>
              <a:rPr lang="en-US" sz="1300" dirty="0"/>
              <a:t>We have researched and found that the following Chevrolet dealers are advertised as Medium Duty Dealers. We would suggest calling to verify.</a:t>
            </a:r>
          </a:p>
          <a:p>
            <a:pPr marL="0" indent="0" algn="just">
              <a:buNone/>
            </a:pPr>
            <a:endParaRPr lang="en-US" sz="1300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US" dirty="0"/>
              <a:t>SALES UPDATE</a:t>
            </a:r>
          </a:p>
        </p:txBody>
      </p:sp>
      <p:pic>
        <p:nvPicPr>
          <p:cNvPr id="1028" name="Picture 4" descr="Image result for general motors logo">
            <a:extLst>
              <a:ext uri="{FF2B5EF4-FFF2-40B4-BE49-F238E27FC236}">
                <a16:creationId xmlns:a16="http://schemas.microsoft.com/office/drawing/2014/main" id="{FD292096-277F-C977-B376-C705BCC00A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150" y="2202865"/>
            <a:ext cx="2220658" cy="14842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Chevrolet Logo, HD Png, Meaning, Information">
            <a:extLst>
              <a:ext uri="{FF2B5EF4-FFF2-40B4-BE49-F238E27FC236}">
                <a16:creationId xmlns:a16="http://schemas.microsoft.com/office/drawing/2014/main" id="{38C1BF80-DD31-59A4-F699-96FD2D9AAB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5477" y="2121113"/>
            <a:ext cx="2956560" cy="16623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84553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FBEB818-B08B-3AC9-AC8A-D4A3069313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54EB52-A39F-1E42-ACC2-3A5CA4B651D3}" type="slidenum">
              <a:rPr lang="en-US" smtClean="0"/>
              <a:pPr/>
              <a:t>2</a:t>
            </a:fld>
            <a:endParaRPr lang="en-US"/>
          </a:p>
        </p:txBody>
      </p:sp>
      <p:pic>
        <p:nvPicPr>
          <p:cNvPr id="2" name="Picture 1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07918B5A-7235-5712-839B-71821E4C02DD}"/>
              </a:ext>
            </a:extLst>
          </p:cNvPr>
          <p:cNvPicPr>
            <a:picLocks noChangeAspect="1"/>
          </p:cNvPicPr>
          <p:nvPr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9624" y="671926"/>
            <a:ext cx="2619375" cy="1876425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5224DFE-DBC6-D75D-5D3B-DD1C6C85CA55}"/>
              </a:ext>
            </a:extLst>
          </p:cNvPr>
          <p:cNvSpPr txBox="1"/>
          <p:nvPr/>
        </p:nvSpPr>
        <p:spPr>
          <a:xfrm>
            <a:off x="1909448" y="11334"/>
            <a:ext cx="303910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Chevrolet Medium Duty Dealers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E441908-00AE-701C-01A0-ADEBAA8C69FF}"/>
              </a:ext>
            </a:extLst>
          </p:cNvPr>
          <p:cNvSpPr txBox="1"/>
          <p:nvPr/>
        </p:nvSpPr>
        <p:spPr>
          <a:xfrm>
            <a:off x="809624" y="368337"/>
            <a:ext cx="157517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Central New York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F842645-6C8B-2446-D461-B7437EF439B4}"/>
              </a:ext>
            </a:extLst>
          </p:cNvPr>
          <p:cNvSpPr txBox="1"/>
          <p:nvPr/>
        </p:nvSpPr>
        <p:spPr>
          <a:xfrm>
            <a:off x="809623" y="2607861"/>
            <a:ext cx="142058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Capital District </a:t>
            </a:r>
          </a:p>
        </p:txBody>
      </p:sp>
      <p:pic>
        <p:nvPicPr>
          <p:cNvPr id="7" name="Picture 6" descr="Graphical user interface, text&#10;&#10;Description automatically generated with medium confidence">
            <a:extLst>
              <a:ext uri="{FF2B5EF4-FFF2-40B4-BE49-F238E27FC236}">
                <a16:creationId xmlns:a16="http://schemas.microsoft.com/office/drawing/2014/main" id="{1C5A9CAF-11A0-0BBA-4169-D9359C191937}"/>
              </a:ext>
            </a:extLst>
          </p:cNvPr>
          <p:cNvPicPr>
            <a:picLocks noChangeAspect="1"/>
          </p:cNvPicPr>
          <p:nvPr/>
        </p:nvPicPr>
        <p:blipFill>
          <a:blip r:embed="rId4" r:link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4099" y="2975148"/>
            <a:ext cx="2628900" cy="1800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7" descr="Text&#10;&#10;Description automatically generated with medium confidence">
            <a:extLst>
              <a:ext uri="{FF2B5EF4-FFF2-40B4-BE49-F238E27FC236}">
                <a16:creationId xmlns:a16="http://schemas.microsoft.com/office/drawing/2014/main" id="{BADC83A7-FF3F-38F0-39FA-012146830F57}"/>
              </a:ext>
            </a:extLst>
          </p:cNvPr>
          <p:cNvPicPr>
            <a:picLocks noChangeAspect="1"/>
          </p:cNvPicPr>
          <p:nvPr/>
        </p:nvPicPr>
        <p:blipFill>
          <a:blip r:embed="rId6" r:link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811" y="2975148"/>
            <a:ext cx="2667000" cy="1809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8" descr="Text&#10;&#10;Description automatically generated with medium confidence">
            <a:extLst>
              <a:ext uri="{FF2B5EF4-FFF2-40B4-BE49-F238E27FC236}">
                <a16:creationId xmlns:a16="http://schemas.microsoft.com/office/drawing/2014/main" id="{1830FFE1-BFDF-F6BE-C72B-18F8AED39F86}"/>
              </a:ext>
            </a:extLst>
          </p:cNvPr>
          <p:cNvPicPr>
            <a:picLocks noChangeAspect="1"/>
          </p:cNvPicPr>
          <p:nvPr/>
        </p:nvPicPr>
        <p:blipFill>
          <a:blip r:embed="rId8" r:link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048" y="4964239"/>
            <a:ext cx="2647950" cy="1800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9" descr="Text&#10;&#10;Description automatically generated">
            <a:extLst>
              <a:ext uri="{FF2B5EF4-FFF2-40B4-BE49-F238E27FC236}">
                <a16:creationId xmlns:a16="http://schemas.microsoft.com/office/drawing/2014/main" id="{0DE1215C-F39B-EDD7-F4C6-199D0210CC18}"/>
              </a:ext>
            </a:extLst>
          </p:cNvPr>
          <p:cNvPicPr>
            <a:picLocks noChangeAspect="1"/>
          </p:cNvPicPr>
          <p:nvPr/>
        </p:nvPicPr>
        <p:blipFill>
          <a:blip r:embed="rId10" r:link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8374" y="4966334"/>
            <a:ext cx="2714625" cy="18288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903422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FBEB818-B08B-3AC9-AC8A-D4A3069313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54EB52-A39F-1E42-ACC2-3A5CA4B651D3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80AD8C2-1735-0405-95BB-A2AE753B3334}"/>
              </a:ext>
            </a:extLst>
          </p:cNvPr>
          <p:cNvSpPr txBox="1"/>
          <p:nvPr/>
        </p:nvSpPr>
        <p:spPr>
          <a:xfrm>
            <a:off x="663319" y="287176"/>
            <a:ext cx="162621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Western New York</a:t>
            </a:r>
          </a:p>
        </p:txBody>
      </p:sp>
      <p:pic>
        <p:nvPicPr>
          <p:cNvPr id="3" name="Picture 2" descr="Text&#10;&#10;Description automatically generated with medium confidence">
            <a:extLst>
              <a:ext uri="{FF2B5EF4-FFF2-40B4-BE49-F238E27FC236}">
                <a16:creationId xmlns:a16="http://schemas.microsoft.com/office/drawing/2014/main" id="{7B50A7AA-C31B-9CB4-D57E-EE941E21CA8D}"/>
              </a:ext>
            </a:extLst>
          </p:cNvPr>
          <p:cNvPicPr>
            <a:picLocks noChangeAspect="1"/>
          </p:cNvPicPr>
          <p:nvPr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319" y="627338"/>
            <a:ext cx="2724150" cy="1885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4" descr="Text&#10;&#10;Description automatically generated with medium confidence">
            <a:extLst>
              <a:ext uri="{FF2B5EF4-FFF2-40B4-BE49-F238E27FC236}">
                <a16:creationId xmlns:a16="http://schemas.microsoft.com/office/drawing/2014/main" id="{09680C6E-8431-E00F-778B-9F17FEBA786A}"/>
              </a:ext>
            </a:extLst>
          </p:cNvPr>
          <p:cNvPicPr>
            <a:picLocks noChangeAspect="1"/>
          </p:cNvPicPr>
          <p:nvPr/>
        </p:nvPicPr>
        <p:blipFill>
          <a:blip r:embed="rId4" r:link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319" y="2545673"/>
            <a:ext cx="2419350" cy="1638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 descr="Text&#10;&#10;Description automatically generated with medium confidence">
            <a:extLst>
              <a:ext uri="{FF2B5EF4-FFF2-40B4-BE49-F238E27FC236}">
                <a16:creationId xmlns:a16="http://schemas.microsoft.com/office/drawing/2014/main" id="{29F53667-7E39-4EAF-5627-C3DD1B22EAD5}"/>
              </a:ext>
            </a:extLst>
          </p:cNvPr>
          <p:cNvPicPr>
            <a:picLocks noChangeAspect="1"/>
          </p:cNvPicPr>
          <p:nvPr/>
        </p:nvPicPr>
        <p:blipFill>
          <a:blip r:embed="rId6" r:link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7469" y="2513288"/>
            <a:ext cx="2324100" cy="1609725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8DACEDE-3FE7-A0D0-2FF2-84A39ACF596F}"/>
              </a:ext>
            </a:extLst>
          </p:cNvPr>
          <p:cNvSpPr txBox="1"/>
          <p:nvPr/>
        </p:nvSpPr>
        <p:spPr>
          <a:xfrm>
            <a:off x="663319" y="4184637"/>
            <a:ext cx="90281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Northern</a:t>
            </a:r>
          </a:p>
        </p:txBody>
      </p:sp>
      <p:pic>
        <p:nvPicPr>
          <p:cNvPr id="10" name="Picture 9" descr="Text&#10;&#10;Description automatically generated with medium confidence">
            <a:extLst>
              <a:ext uri="{FF2B5EF4-FFF2-40B4-BE49-F238E27FC236}">
                <a16:creationId xmlns:a16="http://schemas.microsoft.com/office/drawing/2014/main" id="{8E5C361B-1AD5-9B3E-447B-2DC9A9AE4FD8}"/>
              </a:ext>
            </a:extLst>
          </p:cNvPr>
          <p:cNvPicPr>
            <a:picLocks noChangeAspect="1"/>
          </p:cNvPicPr>
          <p:nvPr/>
        </p:nvPicPr>
        <p:blipFill>
          <a:blip r:embed="rId8" r:link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319" y="4572000"/>
            <a:ext cx="2676525" cy="1905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10" descr="Text&#10;&#10;Description automatically generated with medium confidence">
            <a:extLst>
              <a:ext uri="{FF2B5EF4-FFF2-40B4-BE49-F238E27FC236}">
                <a16:creationId xmlns:a16="http://schemas.microsoft.com/office/drawing/2014/main" id="{1CBDB301-D2D9-C27B-0C1F-C6F6D2F7F7E7}"/>
              </a:ext>
            </a:extLst>
          </p:cNvPr>
          <p:cNvPicPr>
            <a:picLocks noChangeAspect="1"/>
          </p:cNvPicPr>
          <p:nvPr/>
        </p:nvPicPr>
        <p:blipFill>
          <a:blip r:embed="rId10" r:link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9844" y="4572000"/>
            <a:ext cx="2943225" cy="17907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628814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FBEB818-B08B-3AC9-AC8A-D4A3069313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54EB52-A39F-1E42-ACC2-3A5CA4B651D3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7094467-7E16-B741-9BA3-1BD2D86E41C3}"/>
              </a:ext>
            </a:extLst>
          </p:cNvPr>
          <p:cNvSpPr txBox="1"/>
          <p:nvPr/>
        </p:nvSpPr>
        <p:spPr>
          <a:xfrm>
            <a:off x="651127" y="259412"/>
            <a:ext cx="130176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Southern Tier </a:t>
            </a:r>
          </a:p>
        </p:txBody>
      </p:sp>
      <p:pic>
        <p:nvPicPr>
          <p:cNvPr id="5" name="Picture 4" descr="A picture containing timeline&#10;&#10;Description automatically generated">
            <a:extLst>
              <a:ext uri="{FF2B5EF4-FFF2-40B4-BE49-F238E27FC236}">
                <a16:creationId xmlns:a16="http://schemas.microsoft.com/office/drawing/2014/main" id="{283BE13E-E166-B508-BD1C-5FCD52AF8157}"/>
              </a:ext>
            </a:extLst>
          </p:cNvPr>
          <p:cNvPicPr>
            <a:picLocks noChangeAspect="1"/>
          </p:cNvPicPr>
          <p:nvPr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127" y="567189"/>
            <a:ext cx="2647950" cy="1714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 descr="Timeline&#10;&#10;Description automatically generated with low confidence">
            <a:extLst>
              <a:ext uri="{FF2B5EF4-FFF2-40B4-BE49-F238E27FC236}">
                <a16:creationId xmlns:a16="http://schemas.microsoft.com/office/drawing/2014/main" id="{570781EE-1D89-7686-9844-50156CFF245A}"/>
              </a:ext>
            </a:extLst>
          </p:cNvPr>
          <p:cNvPicPr>
            <a:picLocks noChangeAspect="1"/>
          </p:cNvPicPr>
          <p:nvPr/>
        </p:nvPicPr>
        <p:blipFill>
          <a:blip r:embed="rId4" r:link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567189"/>
            <a:ext cx="2428875" cy="1695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 descr="Text&#10;&#10;Description automatically generated">
            <a:extLst>
              <a:ext uri="{FF2B5EF4-FFF2-40B4-BE49-F238E27FC236}">
                <a16:creationId xmlns:a16="http://schemas.microsoft.com/office/drawing/2014/main" id="{2DB6F618-0FE0-B23D-D484-DE360FB08767}"/>
              </a:ext>
            </a:extLst>
          </p:cNvPr>
          <p:cNvPicPr>
            <a:picLocks noChangeAspect="1"/>
          </p:cNvPicPr>
          <p:nvPr/>
        </p:nvPicPr>
        <p:blipFill>
          <a:blip r:embed="rId6" r:link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127" y="2464879"/>
            <a:ext cx="2847975" cy="18002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064012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FBEB818-B08B-3AC9-AC8A-D4A3069313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54EB52-A39F-1E42-ACC2-3A5CA4B651D3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80AD8C2-1735-0405-95BB-A2AE753B3334}"/>
              </a:ext>
            </a:extLst>
          </p:cNvPr>
          <p:cNvSpPr txBox="1"/>
          <p:nvPr/>
        </p:nvSpPr>
        <p:spPr>
          <a:xfrm>
            <a:off x="651127" y="259412"/>
            <a:ext cx="136922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Lower Hudson </a:t>
            </a:r>
          </a:p>
        </p:txBody>
      </p:sp>
      <p:pic>
        <p:nvPicPr>
          <p:cNvPr id="3" name="Picture 2" descr="Text&#10;&#10;Description automatically generated">
            <a:extLst>
              <a:ext uri="{FF2B5EF4-FFF2-40B4-BE49-F238E27FC236}">
                <a16:creationId xmlns:a16="http://schemas.microsoft.com/office/drawing/2014/main" id="{FB813CED-54EB-4DB9-1670-E02A3B958B32}"/>
              </a:ext>
            </a:extLst>
          </p:cNvPr>
          <p:cNvPicPr>
            <a:picLocks noChangeAspect="1"/>
          </p:cNvPicPr>
          <p:nvPr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021" y="595383"/>
            <a:ext cx="3026810" cy="1876806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4" descr="Text&#10;&#10;Description automatically generated with medium confidence">
            <a:extLst>
              <a:ext uri="{FF2B5EF4-FFF2-40B4-BE49-F238E27FC236}">
                <a16:creationId xmlns:a16="http://schemas.microsoft.com/office/drawing/2014/main" id="{5D12523E-D74C-301F-B1E0-9642907ACD1B}"/>
              </a:ext>
            </a:extLst>
          </p:cNvPr>
          <p:cNvPicPr>
            <a:picLocks noChangeAspect="1"/>
          </p:cNvPicPr>
          <p:nvPr/>
        </p:nvPicPr>
        <p:blipFill>
          <a:blip r:embed="rId4" r:link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3786" y="567189"/>
            <a:ext cx="3059194" cy="1876806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 descr="Text&#10;&#10;Description automatically generated">
            <a:extLst>
              <a:ext uri="{FF2B5EF4-FFF2-40B4-BE49-F238E27FC236}">
                <a16:creationId xmlns:a16="http://schemas.microsoft.com/office/drawing/2014/main" id="{F9ECC52E-C7B0-E813-B5A0-7F532747261A}"/>
              </a:ext>
            </a:extLst>
          </p:cNvPr>
          <p:cNvPicPr>
            <a:picLocks noChangeAspect="1"/>
          </p:cNvPicPr>
          <p:nvPr/>
        </p:nvPicPr>
        <p:blipFill>
          <a:blip r:embed="rId6" r:link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021" y="2590800"/>
            <a:ext cx="2962275" cy="1981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7" descr="Text&#10;&#10;Description automatically generated with medium confidence">
            <a:extLst>
              <a:ext uri="{FF2B5EF4-FFF2-40B4-BE49-F238E27FC236}">
                <a16:creationId xmlns:a16="http://schemas.microsoft.com/office/drawing/2014/main" id="{3EA68EA2-0169-6367-1490-B139BAE9A29E}"/>
              </a:ext>
            </a:extLst>
          </p:cNvPr>
          <p:cNvPicPr>
            <a:picLocks noChangeAspect="1"/>
          </p:cNvPicPr>
          <p:nvPr/>
        </p:nvPicPr>
        <p:blipFill>
          <a:blip r:embed="rId8" r:link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590800"/>
            <a:ext cx="2857500" cy="19907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755765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401952" y="1154429"/>
            <a:ext cx="6083585" cy="6366113"/>
          </a:xfrm>
          <a:prstGeom prst="rect">
            <a:avLst/>
          </a:prstGeom>
          <a:solidFill>
            <a:schemeClr val="accent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54EB52-A39F-1E42-ACC2-3A5CA4B651D3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/>
              <a:t>CONTACT OUR SALES DEPARTMENT WITH ANY QUESTIONS</a:t>
            </a:r>
          </a:p>
          <a:p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9486A50-A8B3-4A2D-942C-CFC845495D55}"/>
              </a:ext>
            </a:extLst>
          </p:cNvPr>
          <p:cNvSpPr txBox="1"/>
          <p:nvPr/>
        </p:nvSpPr>
        <p:spPr>
          <a:xfrm>
            <a:off x="1783973" y="1723869"/>
            <a:ext cx="3100529" cy="57861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b="1" dirty="0">
                <a:solidFill>
                  <a:schemeClr val="accent2"/>
                </a:solidFill>
              </a:rPr>
              <a:t>Director of Sales</a:t>
            </a:r>
          </a:p>
          <a:p>
            <a:pPr algn="ctr"/>
            <a:r>
              <a:rPr lang="en-US" sz="1400" b="1" dirty="0">
                <a:solidFill>
                  <a:schemeClr val="accent2"/>
                </a:solidFill>
              </a:rPr>
              <a:t>Jeremy Johnston</a:t>
            </a:r>
          </a:p>
          <a:p>
            <a:pPr algn="ctr"/>
            <a:r>
              <a:rPr lang="en-US" sz="1400" u="sng" dirty="0">
                <a:solidFill>
                  <a:schemeClr val="accent2"/>
                </a:solidFill>
              </a:rPr>
              <a:t>jjohnston@newyorkbussales.com</a:t>
            </a:r>
          </a:p>
          <a:p>
            <a:pPr algn="ctr"/>
            <a:r>
              <a:rPr lang="en-US" sz="1400" dirty="0">
                <a:solidFill>
                  <a:schemeClr val="accent2"/>
                </a:solidFill>
              </a:rPr>
              <a:t>315-706-8944</a:t>
            </a:r>
          </a:p>
          <a:p>
            <a:pPr algn="ctr"/>
            <a:endParaRPr lang="en-US" sz="1200" dirty="0">
              <a:solidFill>
                <a:schemeClr val="accent2"/>
              </a:solidFill>
            </a:endParaRPr>
          </a:p>
          <a:p>
            <a:pPr algn="ctr"/>
            <a:r>
              <a:rPr lang="en-US" sz="1400" b="1" dirty="0">
                <a:solidFill>
                  <a:srgbClr val="0B3588"/>
                </a:solidFill>
              </a:rPr>
              <a:t>Josh Coon - Central</a:t>
            </a:r>
          </a:p>
          <a:p>
            <a:pPr algn="ctr"/>
            <a:r>
              <a:rPr lang="en-US" sz="1400" dirty="0">
                <a:solidFill>
                  <a:srgbClr val="0B3588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jcoon@newyorkbussales.com</a:t>
            </a:r>
            <a:r>
              <a:rPr lang="en-US" sz="1400" dirty="0">
                <a:solidFill>
                  <a:srgbClr val="0B3588"/>
                </a:solidFill>
              </a:rPr>
              <a:t> </a:t>
            </a:r>
          </a:p>
          <a:p>
            <a:pPr algn="ctr"/>
            <a:r>
              <a:rPr lang="en-US" sz="1400" dirty="0">
                <a:solidFill>
                  <a:srgbClr val="0B3588"/>
                </a:solidFill>
              </a:rPr>
              <a:t>Cell 315-264-1245</a:t>
            </a:r>
          </a:p>
          <a:p>
            <a:pPr algn="ctr"/>
            <a:endParaRPr lang="en-US" sz="1400" dirty="0">
              <a:solidFill>
                <a:srgbClr val="0B3588"/>
              </a:solidFill>
            </a:endParaRPr>
          </a:p>
          <a:p>
            <a:pPr algn="ctr"/>
            <a:r>
              <a:rPr lang="en-US" sz="1400" b="1" dirty="0">
                <a:solidFill>
                  <a:srgbClr val="0B3588"/>
                </a:solidFill>
              </a:rPr>
              <a:t> Kevin Coon - 	North</a:t>
            </a:r>
          </a:p>
          <a:p>
            <a:pPr algn="ctr"/>
            <a:r>
              <a:rPr lang="en-US" sz="1400" dirty="0">
                <a:solidFill>
                  <a:srgbClr val="0B3588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kcoon@newyorkbussales.com</a:t>
            </a:r>
            <a:r>
              <a:rPr lang="en-US" sz="1400" dirty="0">
                <a:solidFill>
                  <a:srgbClr val="0B3588"/>
                </a:solidFill>
              </a:rPr>
              <a:t> </a:t>
            </a:r>
          </a:p>
          <a:p>
            <a:pPr algn="ctr"/>
            <a:r>
              <a:rPr lang="en-US" sz="1400" dirty="0">
                <a:solidFill>
                  <a:srgbClr val="0B3588"/>
                </a:solidFill>
              </a:rPr>
              <a:t>Cell 315-415-6570</a:t>
            </a:r>
          </a:p>
          <a:p>
            <a:pPr algn="ctr"/>
            <a:endParaRPr lang="en-US" sz="1400" dirty="0">
              <a:solidFill>
                <a:schemeClr val="accent2"/>
              </a:solidFill>
            </a:endParaRPr>
          </a:p>
          <a:p>
            <a:pPr algn="ctr"/>
            <a:r>
              <a:rPr lang="en-US" sz="1400" b="1" dirty="0">
                <a:solidFill>
                  <a:srgbClr val="0B3588"/>
                </a:solidFill>
              </a:rPr>
              <a:t>Peggy Allis - West</a:t>
            </a:r>
          </a:p>
          <a:p>
            <a:pPr algn="ctr"/>
            <a:r>
              <a:rPr lang="en-US" sz="1400" dirty="0">
                <a:solidFill>
                  <a:srgbClr val="0B3588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pallis@newyorkbussales.com</a:t>
            </a:r>
            <a:r>
              <a:rPr lang="en-US" sz="1400" dirty="0">
                <a:solidFill>
                  <a:srgbClr val="0B3588"/>
                </a:solidFill>
              </a:rPr>
              <a:t> </a:t>
            </a:r>
          </a:p>
          <a:p>
            <a:pPr algn="ctr"/>
            <a:r>
              <a:rPr lang="en-US" sz="1400" dirty="0">
                <a:solidFill>
                  <a:srgbClr val="0B3588"/>
                </a:solidFill>
              </a:rPr>
              <a:t>Cell 716-807-9264</a:t>
            </a:r>
          </a:p>
          <a:p>
            <a:pPr algn="ctr"/>
            <a:endParaRPr lang="en-US" sz="1400" dirty="0">
              <a:solidFill>
                <a:srgbClr val="0B3588"/>
              </a:solidFill>
            </a:endParaRPr>
          </a:p>
          <a:p>
            <a:pPr algn="ctr"/>
            <a:r>
              <a:rPr lang="en-US" sz="1400" b="1" dirty="0">
                <a:solidFill>
                  <a:srgbClr val="0B3588"/>
                </a:solidFill>
              </a:rPr>
              <a:t>Bill Lyons II - East</a:t>
            </a:r>
          </a:p>
          <a:p>
            <a:pPr algn="ctr"/>
            <a:r>
              <a:rPr lang="en-US" sz="1400" dirty="0">
                <a:solidFill>
                  <a:srgbClr val="0B3588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wlyons2@newyorkbussales.com</a:t>
            </a:r>
            <a:r>
              <a:rPr lang="en-US" sz="1400" dirty="0">
                <a:solidFill>
                  <a:srgbClr val="0B3588"/>
                </a:solidFill>
              </a:rPr>
              <a:t> </a:t>
            </a:r>
          </a:p>
          <a:p>
            <a:pPr algn="ctr"/>
            <a:r>
              <a:rPr lang="en-US" sz="1400" dirty="0">
                <a:solidFill>
                  <a:srgbClr val="0B3588"/>
                </a:solidFill>
              </a:rPr>
              <a:t>Cell 518-275-2816</a:t>
            </a:r>
          </a:p>
          <a:p>
            <a:pPr algn="ctr"/>
            <a:endParaRPr lang="en-US" sz="1400" dirty="0">
              <a:solidFill>
                <a:srgbClr val="0B3588"/>
              </a:solidFill>
            </a:endParaRPr>
          </a:p>
          <a:p>
            <a:pPr algn="ctr"/>
            <a:r>
              <a:rPr lang="en-US" sz="1400" b="1" dirty="0">
                <a:solidFill>
                  <a:srgbClr val="0B3588"/>
                </a:solidFill>
              </a:rPr>
              <a:t>Bruce Ferre – Rochester/Southern</a:t>
            </a:r>
          </a:p>
          <a:p>
            <a:pPr algn="ctr"/>
            <a:r>
              <a:rPr lang="en-US" sz="1400" dirty="0">
                <a:solidFill>
                  <a:srgbClr val="0B3588"/>
                </a:solidFill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bferre@newyorkbussales.com</a:t>
            </a:r>
            <a:r>
              <a:rPr lang="en-US" sz="1400" dirty="0">
                <a:solidFill>
                  <a:srgbClr val="0B3588"/>
                </a:solidFill>
              </a:rPr>
              <a:t> </a:t>
            </a:r>
          </a:p>
          <a:p>
            <a:pPr algn="ctr"/>
            <a:r>
              <a:rPr lang="en-US" sz="1400" dirty="0">
                <a:solidFill>
                  <a:srgbClr val="0B3588"/>
                </a:solidFill>
              </a:rPr>
              <a:t>Cell 585-645-3986</a:t>
            </a:r>
          </a:p>
          <a:p>
            <a:pPr algn="ctr"/>
            <a:endParaRPr lang="en-US" sz="1200" dirty="0">
              <a:solidFill>
                <a:srgbClr val="0B3588"/>
              </a:solidFill>
            </a:endParaRPr>
          </a:p>
          <a:p>
            <a:pPr algn="ctr"/>
            <a:endParaRPr lang="en-US" sz="1200" dirty="0">
              <a:solidFill>
                <a:srgbClr val="0B3588"/>
              </a:solidFill>
            </a:endParaRPr>
          </a:p>
          <a:p>
            <a:pPr algn="ctr"/>
            <a:endParaRPr lang="en-US" sz="1200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524065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New York Bus Sales 01">
      <a:dk1>
        <a:sysClr val="windowText" lastClr="000000"/>
      </a:dk1>
      <a:lt1>
        <a:sysClr val="window" lastClr="FFFFFF"/>
      </a:lt1>
      <a:dk2>
        <a:srgbClr val="80807D"/>
      </a:dk2>
      <a:lt2>
        <a:srgbClr val="EEECE1"/>
      </a:lt2>
      <a:accent1>
        <a:srgbClr val="0048BD"/>
      </a:accent1>
      <a:accent2>
        <a:srgbClr val="0B3588"/>
      </a:accent2>
      <a:accent3>
        <a:srgbClr val="FFCD34"/>
      </a:accent3>
      <a:accent4>
        <a:srgbClr val="FF9900"/>
      </a:accent4>
      <a:accent5>
        <a:srgbClr val="B03330"/>
      </a:accent5>
      <a:accent6>
        <a:srgbClr val="82C359"/>
      </a:accent6>
      <a:hlink>
        <a:srgbClr val="3399FF"/>
      </a:hlink>
      <a:folHlink>
        <a:srgbClr val="0B3588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SALES- New York Bus Sales PDF" id="{ECFDF516-8465-144D-89FA-54C9E455D866}" vid="{3CD431CF-53E1-A344-A46A-D195A978E03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55F8D7A656304F8D7C261D54F5FAF5" ma:contentTypeVersion="18" ma:contentTypeDescription="Create a new document." ma:contentTypeScope="" ma:versionID="fa98f9db843fbd0382f7936248e956c2">
  <xsd:schema xmlns:xsd="http://www.w3.org/2001/XMLSchema" xmlns:xs="http://www.w3.org/2001/XMLSchema" xmlns:p="http://schemas.microsoft.com/office/2006/metadata/properties" xmlns:ns2="6ee98f41-a178-4933-bc91-9575cba1a2c1" targetNamespace="http://schemas.microsoft.com/office/2006/metadata/properties" ma:root="true" ma:fieldsID="788bfafc40703ea5467cc1e9ae335306" ns2:_="">
    <xsd:import namespace="6ee98f41-a178-4933-bc91-9575cba1a2c1"/>
    <xsd:element name="properties">
      <xsd:complexType>
        <xsd:sequence>
          <xsd:element name="documentManagement">
            <xsd:complexType>
              <xsd:all>
                <xsd:element ref="ns2:MigrationWizId" minOccurs="0"/>
                <xsd:element ref="ns2:MigrationWizIdPermissions" minOccurs="0"/>
                <xsd:element ref="ns2:MigrationWizIdVersion" minOccurs="0"/>
                <xsd:element ref="ns2:lcf76f155ced4ddcb4097134ff3c332f0" minOccurs="0"/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lcf76f155ced4ddcb4097134ff3c332f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igrationWizIdPermissionLevels" minOccurs="0"/>
                <xsd:element ref="ns2:MigrationWizIdDocumentLibraryPermissions" minOccurs="0"/>
                <xsd:element ref="ns2:MigrationWizIdSecurityGroups" minOccurs="0"/>
                <xsd:element ref="ns2:MediaServiceLocation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ee98f41-a178-4933-bc91-9575cba1a2c1" elementFormDefault="qualified">
    <xsd:import namespace="http://schemas.microsoft.com/office/2006/documentManagement/types"/>
    <xsd:import namespace="http://schemas.microsoft.com/office/infopath/2007/PartnerControls"/>
    <xsd:element name="MigrationWizId" ma:index="8" nillable="true" ma:displayName="MigrationWizId" ma:internalName="MigrationWizId">
      <xsd:simpleType>
        <xsd:restriction base="dms:Text"/>
      </xsd:simpleType>
    </xsd:element>
    <xsd:element name="MigrationWizIdPermissions" ma:index="9" nillable="true" ma:displayName="MigrationWizIdPermissions" ma:internalName="MigrationWizIdPermissions">
      <xsd:simpleType>
        <xsd:restriction base="dms:Text"/>
      </xsd:simpleType>
    </xsd:element>
    <xsd:element name="MigrationWizIdVersion" ma:index="10" nillable="true" ma:displayName="MigrationWizIdVersion" ma:internalName="MigrationWizIdVersion">
      <xsd:simpleType>
        <xsd:restriction base="dms:Text"/>
      </xsd:simpleType>
    </xsd:element>
    <xsd:element name="lcf76f155ced4ddcb4097134ff3c332f0" ma:index="11" nillable="true" ma:displayName="Image Tags_0" ma:hidden="true" ma:internalName="lcf76f155ced4ddcb4097134ff3c332f0" ma:readOnly="false">
      <xsd:simpleType>
        <xsd:restriction base="dms:Note"/>
      </xsd:simpleType>
    </xsd:element>
    <xsd:element name="MediaServiceMetadata" ma:index="12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3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6" nillable="true" ma:taxonomy="true" ma:internalName="lcf76f155ced4ddcb4097134ff3c332f" ma:taxonomyFieldName="MediaServiceImageTags" ma:displayName="Image Tags" ma:readOnly="false" ma:fieldId="{5cf76f15-5ced-4ddc-b409-7134ff3c332f}" ma:taxonomyMulti="true" ma:sspId="0e33658f-19da-4b7d-b662-bcdc89fc9cb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7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igrationWizIdPermissionLevels" ma:index="21" nillable="true" ma:displayName="MigrationWizIdPermissionLevels" ma:internalName="MigrationWizIdPermissionLevels">
      <xsd:simpleType>
        <xsd:restriction base="dms:Text"/>
      </xsd:simpleType>
    </xsd:element>
    <xsd:element name="MigrationWizIdDocumentLibraryPermissions" ma:index="22" nillable="true" ma:displayName="MigrationWizIdDocumentLibraryPermissions" ma:internalName="MigrationWizIdDocumentLibraryPermissions">
      <xsd:simpleType>
        <xsd:restriction base="dms:Text"/>
      </xsd:simpleType>
    </xsd:element>
    <xsd:element name="MigrationWizIdSecurityGroups" ma:index="23" nillable="true" ma:displayName="MigrationWizIdSecurityGroups" ma:internalName="MigrationWizIdSecurityGroups">
      <xsd:simpleType>
        <xsd:restriction base="dms:Text"/>
      </xsd:simpleType>
    </xsd:element>
    <xsd:element name="MediaServiceLocation" ma:index="24" nillable="true" ma:displayName="Location" ma:indexed="true" ma:internalName="MediaServiceLocation" ma:readOnly="true">
      <xsd:simpleType>
        <xsd:restriction base="dms:Text"/>
      </xsd:simpleType>
    </xsd:element>
    <xsd:element name="MediaLengthInSeconds" ma:index="25" nillable="true" ma:displayName="MediaLengthInSeconds" ma:hidden="true" ma:internalName="MediaLengthInSeconds" ma:readOnly="tru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0 xmlns="6ee98f41-a178-4933-bc91-9575cba1a2c1" xsi:nil="true"/>
    <MigrationWizId xmlns="6ee98f41-a178-4933-bc91-9575cba1a2c1" xsi:nil="true"/>
    <lcf76f155ced4ddcb4097134ff3c332f xmlns="6ee98f41-a178-4933-bc91-9575cba1a2c1">
      <Terms xmlns="http://schemas.microsoft.com/office/infopath/2007/PartnerControls"/>
    </lcf76f155ced4ddcb4097134ff3c332f>
    <MigrationWizIdDocumentLibraryPermissions xmlns="6ee98f41-a178-4933-bc91-9575cba1a2c1" xsi:nil="true"/>
    <MigrationWizIdVersion xmlns="6ee98f41-a178-4933-bc91-9575cba1a2c1" xsi:nil="true"/>
    <MigrationWizIdPermissions xmlns="6ee98f41-a178-4933-bc91-9575cba1a2c1" xsi:nil="true"/>
    <MigrationWizIdSecurityGroups xmlns="6ee98f41-a178-4933-bc91-9575cba1a2c1" xsi:nil="true"/>
    <MigrationWizIdPermissionLevels xmlns="6ee98f41-a178-4933-bc91-9575cba1a2c1" xsi:nil="true"/>
  </documentManagement>
</p:properties>
</file>

<file path=customXml/itemProps1.xml><?xml version="1.0" encoding="utf-8"?>
<ds:datastoreItem xmlns:ds="http://schemas.openxmlformats.org/officeDocument/2006/customXml" ds:itemID="{D246B37D-B7D1-4EDA-B666-E643CD0335C7}"/>
</file>

<file path=customXml/itemProps2.xml><?xml version="1.0" encoding="utf-8"?>
<ds:datastoreItem xmlns:ds="http://schemas.openxmlformats.org/officeDocument/2006/customXml" ds:itemID="{CE08805D-9672-4808-92DD-C254B696202B}"/>
</file>

<file path=customXml/itemProps3.xml><?xml version="1.0" encoding="utf-8"?>
<ds:datastoreItem xmlns:ds="http://schemas.openxmlformats.org/officeDocument/2006/customXml" ds:itemID="{865A203F-E811-4524-8268-AF09F70E69A7}"/>
</file>

<file path=docProps/app.xml><?xml version="1.0" encoding="utf-8"?>
<Properties xmlns="http://schemas.openxmlformats.org/officeDocument/2006/extended-properties" xmlns:vt="http://schemas.openxmlformats.org/officeDocument/2006/docPropsVTypes">
  <Template>New York Bus Sales PDF</Template>
  <TotalTime>152</TotalTime>
  <Words>301</Words>
  <Application>Microsoft Office PowerPoint</Application>
  <PresentationFormat>Letter Paper (8.5x11 in)</PresentationFormat>
  <Paragraphs>53</Paragraphs>
  <Slides>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Calibri</vt:lpstr>
      <vt:lpstr>Times New Roman</vt:lpstr>
      <vt:lpstr>Office Theme</vt:lpstr>
      <vt:lpstr>Micro Bird G5 GM/Chevrolet Chassis Warranty #22-1222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Lee</dc:creator>
  <cp:lastModifiedBy>John Johnston</cp:lastModifiedBy>
  <cp:revision>12</cp:revision>
  <dcterms:created xsi:type="dcterms:W3CDTF">2016-08-20T16:56:53Z</dcterms:created>
  <dcterms:modified xsi:type="dcterms:W3CDTF">2022-12-30T16:06:40Z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0x0101007955F8D7A656304F8D7C261D54F5FAF5</vt:lpwstr>
  </property>
</Properties>
</file>