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65" r:id="rId3"/>
    <p:sldId id="268" r:id="rId4"/>
    <p:sldId id="269" r:id="rId5"/>
    <p:sldId id="267" r:id="rId6"/>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80807D"/>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51" d="100"/>
          <a:sy n="51" d="100"/>
        </p:scale>
        <p:origin x="241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11/29/2022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11/29/2022</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5</a:t>
            </a:fld>
            <a:endParaRPr lang="en-US" dirty="0"/>
          </a:p>
        </p:txBody>
      </p:sp>
    </p:spTree>
    <p:extLst>
      <p:ext uri="{BB962C8B-B14F-4D97-AF65-F5344CB8AC3E}">
        <p14:creationId xmlns:p14="http://schemas.microsoft.com/office/powerpoint/2010/main" val="115553963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11/29/2022</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tucker@newyorkbussales.com" TargetMode="External"/><Relationship Id="rId13" Type="http://schemas.openxmlformats.org/officeDocument/2006/relationships/hyperlink" Target="mailto:jjohnston@newyorkbussales.com" TargetMode="External"/><Relationship Id="rId3" Type="http://schemas.openxmlformats.org/officeDocument/2006/relationships/hyperlink" Target="mailto:rhemund@newyorkbussales.com" TargetMode="External"/><Relationship Id="rId7" Type="http://schemas.openxmlformats.org/officeDocument/2006/relationships/hyperlink" Target="mailto:jlewin@nybussales.com" TargetMode="External"/><Relationship Id="rId12" Type="http://schemas.openxmlformats.org/officeDocument/2006/relationships/hyperlink" Target="mailto:mmcdonald@newyorkbussales.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mailto:breith@newyorkbussales.com" TargetMode="External"/><Relationship Id="rId11" Type="http://schemas.openxmlformats.org/officeDocument/2006/relationships/hyperlink" Target="mailto:bshepard@newyorkbussales.com" TargetMode="External"/><Relationship Id="rId5" Type="http://schemas.openxmlformats.org/officeDocument/2006/relationships/hyperlink" Target="mailto:blamaitis@newyorkbussales.com" TargetMode="External"/><Relationship Id="rId10" Type="http://schemas.openxmlformats.org/officeDocument/2006/relationships/hyperlink" Target="mailto:breiling@newyorkbussales.com" TargetMode="External"/><Relationship Id="rId4" Type="http://schemas.openxmlformats.org/officeDocument/2006/relationships/hyperlink" Target="mailto:dwallace@newyorkbussales.com" TargetMode="External"/><Relationship Id="rId9" Type="http://schemas.openxmlformats.org/officeDocument/2006/relationships/hyperlink" Target="mailto:dgrant@ny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303711" y="3610930"/>
            <a:ext cx="6172200" cy="339725"/>
          </a:xfrm>
        </p:spPr>
        <p:txBody>
          <a:bodyPr/>
          <a:lstStyle/>
          <a:p>
            <a:pPr algn="ctr"/>
            <a:r>
              <a:rPr lang="en-US" sz="2000" dirty="0"/>
              <a:t>“WAIT TO START” for EV</a:t>
            </a:r>
          </a:p>
        </p:txBody>
      </p:sp>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 Service </a:t>
            </a:r>
            <a:r>
              <a:rPr lang="en-US"/>
              <a:t>Update #22-1129</a:t>
            </a:r>
            <a:endParaRPr lang="en-US" dirty="0"/>
          </a:p>
        </p:txBody>
      </p:sp>
      <p:sp>
        <p:nvSpPr>
          <p:cNvPr id="7" name="Content Placeholder 6"/>
          <p:cNvSpPr>
            <a:spLocks noGrp="1"/>
          </p:cNvSpPr>
          <p:nvPr>
            <p:ph sz="quarter" idx="14"/>
          </p:nvPr>
        </p:nvSpPr>
        <p:spPr>
          <a:xfrm>
            <a:off x="303711" y="3969579"/>
            <a:ext cx="6281057" cy="3609023"/>
          </a:xfrm>
        </p:spPr>
        <p:txBody>
          <a:bodyPr>
            <a:normAutofit fontScale="92500"/>
          </a:bodyPr>
          <a:lstStyle/>
          <a:p>
            <a:pPr marL="0" indent="0" algn="just">
              <a:buNone/>
            </a:pPr>
            <a:r>
              <a:rPr lang="en-US" sz="1600" dirty="0"/>
              <a:t>With the newest generation EV product, Blue Bird recently released a recommended “Starting Procedure” in the form of a “Service Memorandum” (#SM2203) as it had been noted that rapid re-cycling of the ignition switch could damage the System </a:t>
            </a:r>
            <a:r>
              <a:rPr lang="en-US" sz="1600" dirty="0">
                <a:solidFill>
                  <a:srgbClr val="80807D"/>
                </a:solidFill>
              </a:rPr>
              <a:t>Control Module (SCM). Please see FIGURE #1</a:t>
            </a:r>
          </a:p>
          <a:p>
            <a:pPr marL="0" indent="0" algn="just">
              <a:buNone/>
            </a:pPr>
            <a:r>
              <a:rPr lang="en-US" sz="1600" dirty="0">
                <a:solidFill>
                  <a:srgbClr val="80807D"/>
                </a:solidFill>
              </a:rPr>
              <a:t>Seeing as the product is new </a:t>
            </a:r>
            <a:r>
              <a:rPr lang="en-US" sz="1600" dirty="0"/>
              <a:t>to the market and fully understanding the operation there are some inherent characteristics of the system that many drivers would not expect. One such feature is the “Wait to Start” light and fact that the icon for it would be unfamiliar from other vehicles powered by internal combustion engines.</a:t>
            </a:r>
          </a:p>
          <a:p>
            <a:pPr marL="0" indent="0" algn="just">
              <a:buNone/>
            </a:pPr>
            <a:r>
              <a:rPr lang="en-US" sz="1600" dirty="0"/>
              <a:t>Therefore, after consideration of how we should address communicating these items best especially seeing as we have a number of Demos traveling the roads of New York State and ensuring that those drivers interested in driving an EV unit would have knowledge of the operation we have developed decals which are placed in view  of the driver.</a:t>
            </a:r>
          </a:p>
          <a:p>
            <a:pPr marL="0" indent="0" algn="just">
              <a:buNone/>
            </a:pPr>
            <a:endParaRPr lang="en-US" dirty="0"/>
          </a:p>
        </p:txBody>
      </p:sp>
      <p:sp>
        <p:nvSpPr>
          <p:cNvPr id="9" name="Text Placeholder 8"/>
          <p:cNvSpPr>
            <a:spLocks noGrp="1"/>
          </p:cNvSpPr>
          <p:nvPr>
            <p:ph type="body" sz="quarter" idx="16"/>
          </p:nvPr>
        </p:nvSpPr>
        <p:spPr/>
        <p:txBody>
          <a:bodyPr/>
          <a:lstStyle/>
          <a:p>
            <a:r>
              <a:rPr lang="en-US" dirty="0"/>
              <a:t>Proper Starting Procedure for Blue Bird EV</a:t>
            </a:r>
          </a:p>
        </p:txBody>
      </p:sp>
      <p:pic>
        <p:nvPicPr>
          <p:cNvPr id="6" name="Picture 5">
            <a:extLst>
              <a:ext uri="{FF2B5EF4-FFF2-40B4-BE49-F238E27FC236}">
                <a16:creationId xmlns:a16="http://schemas.microsoft.com/office/drawing/2014/main" id="{7A7A930D-400C-17D3-DCA4-E6031B9EF48C}"/>
              </a:ext>
            </a:extLst>
          </p:cNvPr>
          <p:cNvPicPr>
            <a:picLocks noChangeAspect="1"/>
          </p:cNvPicPr>
          <p:nvPr/>
        </p:nvPicPr>
        <p:blipFill>
          <a:blip r:embed="rId2"/>
          <a:stretch>
            <a:fillRect/>
          </a:stretch>
        </p:blipFill>
        <p:spPr>
          <a:xfrm>
            <a:off x="15240" y="2429348"/>
            <a:ext cx="6858000" cy="1162658"/>
          </a:xfrm>
          <a:prstGeom prst="rect">
            <a:avLst/>
          </a:prstGeom>
        </p:spPr>
      </p:pic>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85286E-A466-48E5-8DF0-88217FDE185F}"/>
              </a:ext>
            </a:extLst>
          </p:cNvPr>
          <p:cNvSpPr>
            <a:spLocks noGrp="1"/>
          </p:cNvSpPr>
          <p:nvPr>
            <p:ph type="sldNum" sz="quarter" idx="12"/>
          </p:nvPr>
        </p:nvSpPr>
        <p:spPr/>
        <p:txBody>
          <a:bodyPr/>
          <a:lstStyle/>
          <a:p>
            <a:fld id="{C554EB52-A39F-1E42-ACC2-3A5CA4B651D3}" type="slidenum">
              <a:rPr lang="en-US" smtClean="0"/>
              <a:pPr/>
              <a:t>2</a:t>
            </a:fld>
            <a:endParaRPr lang="en-US" dirty="0"/>
          </a:p>
        </p:txBody>
      </p:sp>
      <p:pic>
        <p:nvPicPr>
          <p:cNvPr id="8" name="Picture 7">
            <a:extLst>
              <a:ext uri="{FF2B5EF4-FFF2-40B4-BE49-F238E27FC236}">
                <a16:creationId xmlns:a16="http://schemas.microsoft.com/office/drawing/2014/main" id="{EA4D64B4-3219-5FE7-CA4B-A6363201A1E2}"/>
              </a:ext>
            </a:extLst>
          </p:cNvPr>
          <p:cNvPicPr>
            <a:picLocks noChangeAspect="1"/>
          </p:cNvPicPr>
          <p:nvPr/>
        </p:nvPicPr>
        <p:blipFill>
          <a:blip r:embed="rId2"/>
          <a:stretch>
            <a:fillRect/>
          </a:stretch>
        </p:blipFill>
        <p:spPr>
          <a:xfrm>
            <a:off x="0" y="2670048"/>
            <a:ext cx="6858000" cy="4387539"/>
          </a:xfrm>
          <a:prstGeom prst="rect">
            <a:avLst/>
          </a:prstGeom>
        </p:spPr>
      </p:pic>
      <p:sp>
        <p:nvSpPr>
          <p:cNvPr id="13" name="TextBox 12">
            <a:extLst>
              <a:ext uri="{FF2B5EF4-FFF2-40B4-BE49-F238E27FC236}">
                <a16:creationId xmlns:a16="http://schemas.microsoft.com/office/drawing/2014/main" id="{7C0EC5BB-DD0A-871A-943F-D5894C568F02}"/>
              </a:ext>
            </a:extLst>
          </p:cNvPr>
          <p:cNvSpPr txBox="1"/>
          <p:nvPr/>
        </p:nvSpPr>
        <p:spPr>
          <a:xfrm>
            <a:off x="2916602" y="7057587"/>
            <a:ext cx="1244251" cy="338554"/>
          </a:xfrm>
          <a:prstGeom prst="rect">
            <a:avLst/>
          </a:prstGeom>
          <a:noFill/>
        </p:spPr>
        <p:txBody>
          <a:bodyPr wrap="none" rtlCol="0">
            <a:spAutoFit/>
          </a:bodyPr>
          <a:lstStyle/>
          <a:p>
            <a:r>
              <a:rPr lang="en-US" dirty="0"/>
              <a:t>FIGURE #1</a:t>
            </a:r>
          </a:p>
        </p:txBody>
      </p:sp>
      <p:sp>
        <p:nvSpPr>
          <p:cNvPr id="14" name="Content Placeholder 6">
            <a:extLst>
              <a:ext uri="{FF2B5EF4-FFF2-40B4-BE49-F238E27FC236}">
                <a16:creationId xmlns:a16="http://schemas.microsoft.com/office/drawing/2014/main" id="{0A3B0986-EE8B-D176-E02F-1753737E0A29}"/>
              </a:ext>
            </a:extLst>
          </p:cNvPr>
          <p:cNvSpPr txBox="1">
            <a:spLocks/>
          </p:cNvSpPr>
          <p:nvPr/>
        </p:nvSpPr>
        <p:spPr>
          <a:xfrm>
            <a:off x="288470" y="280485"/>
            <a:ext cx="6281057" cy="2157915"/>
          </a:xfrm>
          <a:prstGeom prst="rect">
            <a:avLst/>
          </a:prstGeom>
        </p:spPr>
        <p:txBody>
          <a:bodyPr vert="horz" lIns="82058" tIns="41029" rIns="82058" bIns="41029" rtlCol="0">
            <a:normAutofit/>
          </a:bodyPr>
          <a:lst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a:buNone/>
            </a:pPr>
            <a:r>
              <a:rPr lang="en-US" sz="1600" dirty="0">
                <a:solidFill>
                  <a:schemeClr val="bg1">
                    <a:lumMod val="50000"/>
                  </a:schemeClr>
                </a:solidFill>
              </a:rPr>
              <a:t>Utilizing Service Memorandum #SM2203, we first felt the need to inform drivers of the “Wait to Start” icon and light so we have a small decal (FIGURE #2/PART #453) which we are placing at the right lower corner of the dash near the key switch so that drivers are aware when starting the unit. We have also taken the procedures and made another decal (FIGURE #3/PART #454) which will be place in the center of the dash.</a:t>
            </a:r>
          </a:p>
          <a:p>
            <a:pPr marL="0" indent="0" algn="just">
              <a:buFont typeface="Arial"/>
              <a:buNone/>
            </a:pPr>
            <a:r>
              <a:rPr lang="en-US" sz="1600" dirty="0">
                <a:solidFill>
                  <a:schemeClr val="bg1">
                    <a:lumMod val="50000"/>
                  </a:schemeClr>
                </a:solidFill>
              </a:rPr>
              <a:t>Both these can be seen as installed on a unit in FIGURE #4.</a:t>
            </a:r>
            <a:endParaRPr lang="en-US" dirty="0"/>
          </a:p>
        </p:txBody>
      </p:sp>
    </p:spTree>
    <p:extLst>
      <p:ext uri="{BB962C8B-B14F-4D97-AF65-F5344CB8AC3E}">
        <p14:creationId xmlns:p14="http://schemas.microsoft.com/office/powerpoint/2010/main" val="1153007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85286E-A466-48E5-8DF0-88217FDE185F}"/>
              </a:ext>
            </a:extLst>
          </p:cNvPr>
          <p:cNvSpPr>
            <a:spLocks noGrp="1"/>
          </p:cNvSpPr>
          <p:nvPr>
            <p:ph type="sldNum" sz="quarter" idx="12"/>
          </p:nvPr>
        </p:nvSpPr>
        <p:spPr/>
        <p:txBody>
          <a:bodyPr/>
          <a:lstStyle/>
          <a:p>
            <a:fld id="{C554EB52-A39F-1E42-ACC2-3A5CA4B651D3}" type="slidenum">
              <a:rPr lang="en-US" smtClean="0"/>
              <a:pPr/>
              <a:t>3</a:t>
            </a:fld>
            <a:endParaRPr lang="en-US" dirty="0"/>
          </a:p>
        </p:txBody>
      </p:sp>
      <p:pic>
        <p:nvPicPr>
          <p:cNvPr id="10" name="Picture 9">
            <a:extLst>
              <a:ext uri="{FF2B5EF4-FFF2-40B4-BE49-F238E27FC236}">
                <a16:creationId xmlns:a16="http://schemas.microsoft.com/office/drawing/2014/main" id="{7E7036F8-07FA-C279-BCFF-F780F2829E39}"/>
              </a:ext>
            </a:extLst>
          </p:cNvPr>
          <p:cNvPicPr>
            <a:picLocks noChangeAspect="1"/>
          </p:cNvPicPr>
          <p:nvPr/>
        </p:nvPicPr>
        <p:blipFill>
          <a:blip r:embed="rId2"/>
          <a:stretch>
            <a:fillRect/>
          </a:stretch>
        </p:blipFill>
        <p:spPr>
          <a:xfrm>
            <a:off x="2185984" y="669013"/>
            <a:ext cx="2486025" cy="933450"/>
          </a:xfrm>
          <a:prstGeom prst="rect">
            <a:avLst/>
          </a:prstGeom>
        </p:spPr>
      </p:pic>
      <p:pic>
        <p:nvPicPr>
          <p:cNvPr id="12" name="Picture 11">
            <a:extLst>
              <a:ext uri="{FF2B5EF4-FFF2-40B4-BE49-F238E27FC236}">
                <a16:creationId xmlns:a16="http://schemas.microsoft.com/office/drawing/2014/main" id="{9ADC856C-C638-168B-83B5-09B494D09A65}"/>
              </a:ext>
            </a:extLst>
          </p:cNvPr>
          <p:cNvPicPr>
            <a:picLocks noChangeAspect="1"/>
          </p:cNvPicPr>
          <p:nvPr/>
        </p:nvPicPr>
        <p:blipFill>
          <a:blip r:embed="rId3"/>
          <a:stretch>
            <a:fillRect/>
          </a:stretch>
        </p:blipFill>
        <p:spPr>
          <a:xfrm>
            <a:off x="304796" y="2530588"/>
            <a:ext cx="6248400" cy="3867150"/>
          </a:xfrm>
          <a:prstGeom prst="rect">
            <a:avLst/>
          </a:prstGeom>
        </p:spPr>
      </p:pic>
      <p:sp>
        <p:nvSpPr>
          <p:cNvPr id="2" name="Rectangle 1">
            <a:extLst>
              <a:ext uri="{FF2B5EF4-FFF2-40B4-BE49-F238E27FC236}">
                <a16:creationId xmlns:a16="http://schemas.microsoft.com/office/drawing/2014/main" id="{4B280664-3E62-C25D-3A0A-88902FA73443}"/>
              </a:ext>
            </a:extLst>
          </p:cNvPr>
          <p:cNvSpPr/>
          <p:nvPr/>
        </p:nvSpPr>
        <p:spPr>
          <a:xfrm>
            <a:off x="304796" y="2463962"/>
            <a:ext cx="6248400" cy="4000403"/>
          </a:xfrm>
          <a:prstGeom prst="rect">
            <a:avLst/>
          </a:prstGeom>
          <a:no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6F0E896-5E99-867D-4C85-11A7912DC7AA}"/>
              </a:ext>
            </a:extLst>
          </p:cNvPr>
          <p:cNvSpPr txBox="1"/>
          <p:nvPr/>
        </p:nvSpPr>
        <p:spPr>
          <a:xfrm>
            <a:off x="2806873" y="1669089"/>
            <a:ext cx="1244251" cy="338554"/>
          </a:xfrm>
          <a:prstGeom prst="rect">
            <a:avLst/>
          </a:prstGeom>
          <a:noFill/>
        </p:spPr>
        <p:txBody>
          <a:bodyPr wrap="none" rtlCol="0">
            <a:spAutoFit/>
          </a:bodyPr>
          <a:lstStyle/>
          <a:p>
            <a:r>
              <a:rPr lang="en-US" dirty="0"/>
              <a:t>FIGURE #2</a:t>
            </a:r>
          </a:p>
        </p:txBody>
      </p:sp>
      <p:sp>
        <p:nvSpPr>
          <p:cNvPr id="5" name="TextBox 4">
            <a:extLst>
              <a:ext uri="{FF2B5EF4-FFF2-40B4-BE49-F238E27FC236}">
                <a16:creationId xmlns:a16="http://schemas.microsoft.com/office/drawing/2014/main" id="{FA65C702-BE20-1B5C-0D1A-E15859BF33A9}"/>
              </a:ext>
            </a:extLst>
          </p:cNvPr>
          <p:cNvSpPr txBox="1"/>
          <p:nvPr/>
        </p:nvSpPr>
        <p:spPr>
          <a:xfrm>
            <a:off x="2806872" y="6464365"/>
            <a:ext cx="1244251" cy="338554"/>
          </a:xfrm>
          <a:prstGeom prst="rect">
            <a:avLst/>
          </a:prstGeom>
          <a:noFill/>
        </p:spPr>
        <p:txBody>
          <a:bodyPr wrap="none" rtlCol="0">
            <a:spAutoFit/>
          </a:bodyPr>
          <a:lstStyle/>
          <a:p>
            <a:r>
              <a:rPr lang="en-US" dirty="0"/>
              <a:t>FIGURE #3</a:t>
            </a:r>
          </a:p>
        </p:txBody>
      </p:sp>
    </p:spTree>
    <p:extLst>
      <p:ext uri="{BB962C8B-B14F-4D97-AF65-F5344CB8AC3E}">
        <p14:creationId xmlns:p14="http://schemas.microsoft.com/office/powerpoint/2010/main" val="146279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85286E-A466-48E5-8DF0-88217FDE185F}"/>
              </a:ext>
            </a:extLst>
          </p:cNvPr>
          <p:cNvSpPr>
            <a:spLocks noGrp="1"/>
          </p:cNvSpPr>
          <p:nvPr>
            <p:ph type="sldNum" sz="quarter" idx="12"/>
          </p:nvPr>
        </p:nvSpPr>
        <p:spPr/>
        <p:txBody>
          <a:bodyPr/>
          <a:lstStyle/>
          <a:p>
            <a:fld id="{C554EB52-A39F-1E42-ACC2-3A5CA4B651D3}" type="slidenum">
              <a:rPr lang="en-US" smtClean="0"/>
              <a:pPr/>
              <a:t>4</a:t>
            </a:fld>
            <a:endParaRPr lang="en-US" dirty="0"/>
          </a:p>
        </p:txBody>
      </p:sp>
      <p:pic>
        <p:nvPicPr>
          <p:cNvPr id="7" name="Picture 6">
            <a:extLst>
              <a:ext uri="{FF2B5EF4-FFF2-40B4-BE49-F238E27FC236}">
                <a16:creationId xmlns:a16="http://schemas.microsoft.com/office/drawing/2014/main" id="{92452EA4-9BB4-CE37-9B0B-ADC0D0E1D007}"/>
              </a:ext>
            </a:extLst>
          </p:cNvPr>
          <p:cNvPicPr>
            <a:picLocks noChangeAspect="1"/>
          </p:cNvPicPr>
          <p:nvPr/>
        </p:nvPicPr>
        <p:blipFill>
          <a:blip r:embed="rId2"/>
          <a:stretch>
            <a:fillRect/>
          </a:stretch>
        </p:blipFill>
        <p:spPr>
          <a:xfrm>
            <a:off x="400050" y="168783"/>
            <a:ext cx="6057900" cy="4514850"/>
          </a:xfrm>
          <a:prstGeom prst="rect">
            <a:avLst/>
          </a:prstGeom>
        </p:spPr>
      </p:pic>
      <p:sp>
        <p:nvSpPr>
          <p:cNvPr id="8" name="TextBox 7">
            <a:extLst>
              <a:ext uri="{FF2B5EF4-FFF2-40B4-BE49-F238E27FC236}">
                <a16:creationId xmlns:a16="http://schemas.microsoft.com/office/drawing/2014/main" id="{5415813E-1BB5-42D3-A338-56136284B3C1}"/>
              </a:ext>
            </a:extLst>
          </p:cNvPr>
          <p:cNvSpPr txBox="1"/>
          <p:nvPr/>
        </p:nvSpPr>
        <p:spPr>
          <a:xfrm>
            <a:off x="2806874" y="4890403"/>
            <a:ext cx="1244251" cy="338554"/>
          </a:xfrm>
          <a:prstGeom prst="rect">
            <a:avLst/>
          </a:prstGeom>
          <a:noFill/>
        </p:spPr>
        <p:txBody>
          <a:bodyPr wrap="none" rtlCol="0">
            <a:spAutoFit/>
          </a:bodyPr>
          <a:lstStyle/>
          <a:p>
            <a:r>
              <a:rPr lang="en-US" dirty="0"/>
              <a:t>FIGURE #4</a:t>
            </a:r>
          </a:p>
        </p:txBody>
      </p:sp>
    </p:spTree>
    <p:extLst>
      <p:ext uri="{BB962C8B-B14F-4D97-AF65-F5344CB8AC3E}">
        <p14:creationId xmlns:p14="http://schemas.microsoft.com/office/powerpoint/2010/main" val="159305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541" y="308242"/>
            <a:ext cx="6083585" cy="721286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554EB52-A39F-1E42-ACC2-3A5CA4B651D3}" type="slidenum">
              <a:rPr lang="en-US" smtClean="0"/>
              <a:pPr/>
              <a:t>5</a:t>
            </a:fld>
            <a:endParaRPr lang="en-US" dirty="0"/>
          </a:p>
        </p:txBody>
      </p:sp>
      <p:sp>
        <p:nvSpPr>
          <p:cNvPr id="4" name="Content Placeholder 3"/>
          <p:cNvSpPr>
            <a:spLocks noGrp="1"/>
          </p:cNvSpPr>
          <p:nvPr>
            <p:ph sz="quarter" idx="13"/>
          </p:nvPr>
        </p:nvSpPr>
        <p:spPr>
          <a:xfrm>
            <a:off x="357539" y="308242"/>
            <a:ext cx="6083585" cy="641143"/>
          </a:xfrm>
        </p:spPr>
        <p:txBody>
          <a:bodyPr>
            <a:normAutofit/>
          </a:bodyPr>
          <a:lstStyle/>
          <a:p>
            <a:r>
              <a:rPr lang="en-US" sz="1800" dirty="0"/>
              <a:t>CONTACT ANY OF OUR SERVICE LOCATIONS WITH QUESTIONS</a:t>
            </a:r>
          </a:p>
          <a:p>
            <a:endParaRPr lang="en-US" dirty="0"/>
          </a:p>
        </p:txBody>
      </p:sp>
      <p:sp>
        <p:nvSpPr>
          <p:cNvPr id="7" name="TextBox 6">
            <a:extLst>
              <a:ext uri="{FF2B5EF4-FFF2-40B4-BE49-F238E27FC236}">
                <a16:creationId xmlns:a16="http://schemas.microsoft.com/office/drawing/2014/main" id="{9A8286D0-4476-4CFE-A506-198A97A64E39}"/>
              </a:ext>
            </a:extLst>
          </p:cNvPr>
          <p:cNvSpPr txBox="1"/>
          <p:nvPr/>
        </p:nvSpPr>
        <p:spPr>
          <a:xfrm>
            <a:off x="1803682" y="984921"/>
            <a:ext cx="3191297" cy="6678751"/>
          </a:xfrm>
          <a:prstGeom prst="rect">
            <a:avLst/>
          </a:prstGeom>
          <a:noFill/>
        </p:spPr>
        <p:txBody>
          <a:bodyPr wrap="square" rtlCol="0">
            <a:spAutoFit/>
          </a:bodyPr>
          <a:lstStyle/>
          <a:p>
            <a:pPr algn="ctr"/>
            <a:endParaRPr lang="en-US" sz="1400" b="1" dirty="0">
              <a:solidFill>
                <a:srgbClr val="0B3588"/>
              </a:solidFill>
            </a:endParaRPr>
          </a:p>
          <a:p>
            <a:pPr algn="ctr"/>
            <a:r>
              <a:rPr lang="en-US" sz="1400" b="1" dirty="0">
                <a:solidFill>
                  <a:srgbClr val="0B3588"/>
                </a:solidFill>
              </a:rPr>
              <a:t>Director of Service </a:t>
            </a:r>
          </a:p>
          <a:p>
            <a:pPr algn="ctr"/>
            <a:r>
              <a:rPr lang="en-US" sz="1400" b="1" dirty="0">
                <a:solidFill>
                  <a:srgbClr val="0B3588"/>
                </a:solidFill>
              </a:rPr>
              <a:t>Ryan Hemund </a:t>
            </a:r>
            <a:r>
              <a:rPr lang="en-US" sz="1400" dirty="0">
                <a:solidFill>
                  <a:srgbClr val="0B3588"/>
                </a:solidFill>
              </a:rPr>
              <a:t> </a:t>
            </a:r>
          </a:p>
          <a:p>
            <a:pPr algn="ctr"/>
            <a:r>
              <a:rPr lang="en-US" sz="1400" dirty="0">
                <a:solidFill>
                  <a:srgbClr val="0B3588"/>
                </a:solidFill>
                <a:hlinkClick r:id="rId3">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endParaRPr lang="en-US" sz="9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Daryl Wallace</a:t>
            </a:r>
          </a:p>
          <a:p>
            <a:pPr algn="ctr"/>
            <a:r>
              <a:rPr lang="fi-FI" sz="1400" dirty="0">
                <a:solidFill>
                  <a:srgbClr val="0B3588"/>
                </a:solidFill>
                <a:hlinkClick r:id="rId4">
                  <a:extLst>
                    <a:ext uri="{A12FA001-AC4F-418D-AE19-62706E023703}">
                      <ahyp:hlinkClr xmlns:ahyp="http://schemas.microsoft.com/office/drawing/2018/hyperlinkcolor" val="tx"/>
                    </a:ext>
                  </a:extLst>
                </a:hlinkClick>
              </a:rPr>
              <a:t>dwallace@newyorkbussales.com</a:t>
            </a:r>
            <a:endParaRPr lang="fi-FI" sz="1400" dirty="0">
              <a:solidFill>
                <a:srgbClr val="0B3588"/>
              </a:solidFill>
            </a:endParaRPr>
          </a:p>
          <a:p>
            <a:pPr algn="ctr"/>
            <a:endParaRPr lang="fi-FI" sz="800" dirty="0">
              <a:solidFill>
                <a:srgbClr val="0B3588"/>
              </a:solidFill>
            </a:endParaRPr>
          </a:p>
          <a:p>
            <a:pPr algn="ctr"/>
            <a:r>
              <a:rPr lang="fi-FI" sz="1400" dirty="0">
                <a:solidFill>
                  <a:srgbClr val="0B3588"/>
                </a:solidFill>
              </a:rPr>
              <a:t>Brian Lamaitis	</a:t>
            </a:r>
          </a:p>
          <a:p>
            <a:pPr algn="ctr"/>
            <a:r>
              <a:rPr lang="fi-FI" sz="1400" dirty="0">
                <a:solidFill>
                  <a:srgbClr val="0B3588"/>
                </a:solidFill>
                <a:hlinkClick r:id="rId5">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p>
          <a:p>
            <a:pPr algn="ct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6">
                  <a:extLst>
                    <a:ext uri="{A12FA001-AC4F-418D-AE19-62706E023703}">
                      <ahyp:hlinkClr xmlns:ahyp="http://schemas.microsoft.com/office/drawing/2018/hyperlinkcolor" val="tx"/>
                    </a:ext>
                  </a:extLst>
                </a:hlinkClick>
              </a:rPr>
              <a:t>breith@newyorkbussales.com</a:t>
            </a:r>
            <a:endParaRPr lang="fi-FI" sz="1400" dirty="0">
              <a:solidFill>
                <a:srgbClr val="0B3588"/>
              </a:solidFill>
            </a:endParaRPr>
          </a:p>
          <a:p>
            <a:pPr algn="ctr"/>
            <a:endParaRPr lang="fi-FI" sz="800" dirty="0">
              <a:solidFill>
                <a:srgbClr val="0B3588"/>
              </a:solidFill>
              <a:hlinkClick r:id="rId7"/>
            </a:endParaRPr>
          </a:p>
          <a:p>
            <a:pPr algn="ctr"/>
            <a:r>
              <a:rPr lang="fi-FI" sz="1400" dirty="0">
                <a:solidFill>
                  <a:srgbClr val="0B3588"/>
                </a:solidFill>
              </a:rPr>
              <a:t>Phil Tucker</a:t>
            </a:r>
          </a:p>
          <a:p>
            <a:pPr algn="ctr"/>
            <a:r>
              <a:rPr lang="fi-FI" sz="1400" dirty="0">
                <a:solidFill>
                  <a:srgbClr val="0B3588"/>
                </a:solidFill>
                <a:hlinkClick r:id="rId8">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9"/>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10">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Rochester: 800-463-3232</a:t>
            </a:r>
          </a:p>
          <a:p>
            <a:pPr algn="ctr"/>
            <a:endParaRPr lang="sv-SE" sz="800" dirty="0">
              <a:solidFill>
                <a:srgbClr val="0B3588"/>
              </a:solidFill>
            </a:endParaRPr>
          </a:p>
          <a:p>
            <a:pPr algn="ctr"/>
            <a:r>
              <a:rPr lang="sv-SE" sz="1400" dirty="0">
                <a:solidFill>
                  <a:srgbClr val="0B3588"/>
                </a:solidFill>
              </a:rPr>
              <a:t>Brandon Shepard</a:t>
            </a:r>
          </a:p>
          <a:p>
            <a:pPr algn="ctr"/>
            <a:r>
              <a:rPr lang="sv-SE" sz="1400" dirty="0">
                <a:solidFill>
                  <a:srgbClr val="0B3588"/>
                </a:solidFill>
                <a:hlinkClick r:id="rId11">
                  <a:extLst>
                    <a:ext uri="{A12FA001-AC4F-418D-AE19-62706E023703}">
                      <ahyp:hlinkClr xmlns:ahyp="http://schemas.microsoft.com/office/drawing/2018/hyperlinkcolor" val="tx"/>
                    </a:ext>
                  </a:extLst>
                </a:hlinkClick>
              </a:rPr>
              <a:t>bshepard@newyorkbussales.com</a:t>
            </a:r>
            <a:endParaRPr lang="sv-SE" sz="1400" dirty="0">
              <a:solidFill>
                <a:srgbClr val="0B3588"/>
              </a:solidFill>
            </a:endParaRPr>
          </a:p>
          <a:p>
            <a:pPr algn="ctr"/>
            <a:endParaRPr lang="sv-SE" sz="14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Mc Donald</a:t>
            </a:r>
          </a:p>
          <a:p>
            <a:pPr algn="ctr"/>
            <a:r>
              <a:rPr lang="sv-SE" sz="1300" dirty="0">
                <a:solidFill>
                  <a:srgbClr val="0B3588"/>
                </a:solidFill>
                <a:hlinkClick r:id="rId12">
                  <a:extLst>
                    <a:ext uri="{A12FA001-AC4F-418D-AE19-62706E023703}">
                      <ahyp:hlinkClr xmlns:ahyp="http://schemas.microsoft.com/office/drawing/2018/hyperlinkcolor" val="tx"/>
                    </a:ext>
                  </a:extLst>
                </a:hlinkClick>
              </a:rPr>
              <a:t>mmcdonald@newyorkbussales.com</a:t>
            </a:r>
            <a:r>
              <a:rPr lang="sv-SE" sz="1300" dirty="0">
                <a:solidFill>
                  <a:srgbClr val="0B3588"/>
                </a:solidFill>
              </a:rPr>
              <a:t> </a:t>
            </a:r>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13">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spTree>
    <p:extLst>
      <p:ext uri="{BB962C8B-B14F-4D97-AF65-F5344CB8AC3E}">
        <p14:creationId xmlns:p14="http://schemas.microsoft.com/office/powerpoint/2010/main" val="3435656972"/>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526C17D1-08C6-490D-A5BC-304961E4E179}"/>
</file>

<file path=customXml/itemProps2.xml><?xml version="1.0" encoding="utf-8"?>
<ds:datastoreItem xmlns:ds="http://schemas.openxmlformats.org/officeDocument/2006/customXml" ds:itemID="{5048DAA8-AB59-492E-95F6-3B506F1AFFC0}"/>
</file>

<file path=customXml/itemProps3.xml><?xml version="1.0" encoding="utf-8"?>
<ds:datastoreItem xmlns:ds="http://schemas.openxmlformats.org/officeDocument/2006/customXml" ds:itemID="{0831F5EE-6601-4107-884D-7A4DB5269C75}"/>
</file>

<file path=docProps/app.xml><?xml version="1.0" encoding="utf-8"?>
<Properties xmlns="http://schemas.openxmlformats.org/officeDocument/2006/extended-properties" xmlns:vt="http://schemas.openxmlformats.org/officeDocument/2006/docPropsVTypes">
  <TotalTime>3297</TotalTime>
  <Words>433</Words>
  <Application>Microsoft Office PowerPoint</Application>
  <PresentationFormat>Letter Paper (8.5x11 in)</PresentationFormat>
  <Paragraphs>59</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 Service Update #22-1129</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79</cp:revision>
  <dcterms:created xsi:type="dcterms:W3CDTF">2015-10-07T13:47:43Z</dcterms:created>
  <dcterms:modified xsi:type="dcterms:W3CDTF">2022-11-29T20:49:20Z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