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265" r:id="rId3"/>
    <p:sldId id="266" r:id="rId4"/>
    <p:sldId id="267" r:id="rId5"/>
    <p:sldId id="259" r:id="rId6"/>
  </p:sldIdLst>
  <p:sldSz cx="6858000" cy="9144000" type="letter"/>
  <p:notesSz cx="6858000" cy="91440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B35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varScale="1">
        <p:scale>
          <a:sx n="79" d="100"/>
          <a:sy n="79" d="100"/>
        </p:scale>
        <p:origin x="302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CC383F-51E1-3D4F-B4B0-3917E0347180}" type="datetimeFigureOut">
              <a:rPr lang="en-US" smtClean="0"/>
              <a:t>1/21/2023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4757C-0BA5-EC4C-B2BD-8AEB508D7B9B}" type="slidenum">
              <a:rPr lang="en-US" smtClean="0"/>
              <a:t>‹#›</a:t>
            </a:fld>
            <a:endParaRPr lang="en-US" dirty="0"/>
          </a:p>
        </p:txBody>
      </p:sp>
    </p:spTree>
    <p:extLst>
      <p:ext uri="{BB962C8B-B14F-4D97-AF65-F5344CB8AC3E}">
        <p14:creationId xmlns:p14="http://schemas.microsoft.com/office/powerpoint/2010/main" val="313504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0BDDD-B561-7543-BC21-7B3E9B5D8538}" type="datetimeFigureOut">
              <a:rPr lang="en-US" smtClean="0"/>
              <a:t>1/21/2023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54713-6AB7-CA4B-8619-5D14F8BCFE25}" type="slidenum">
              <a:rPr lang="en-US" smtClean="0"/>
              <a:t>‹#›</a:t>
            </a:fld>
            <a:endParaRPr lang="en-US" dirty="0"/>
          </a:p>
        </p:txBody>
      </p:sp>
    </p:spTree>
    <p:extLst>
      <p:ext uri="{BB962C8B-B14F-4D97-AF65-F5344CB8AC3E}">
        <p14:creationId xmlns:p14="http://schemas.microsoft.com/office/powerpoint/2010/main" val="3455064031"/>
      </p:ext>
    </p:extLst>
  </p:cSld>
  <p:clrMap bg1="lt1" tx1="dk1" bg2="lt2" tx2="dk2" accent1="accent1" accent2="accent2" accent3="accent3" accent4="accent4" accent5="accent5" accent6="accent6" hlink="hlink" folHlink="folHlink"/>
  <p:hf hdr="0" ftr="0" dt="0"/>
  <p:notesStyle>
    <a:lvl1pPr marL="0" algn="l" defTabSz="410291" rtl="0" eaLnBrk="1" latinLnBrk="0" hangingPunct="1">
      <a:defRPr sz="1100" kern="1200">
        <a:solidFill>
          <a:schemeClr val="tx1"/>
        </a:solidFill>
        <a:latin typeface="+mn-lt"/>
        <a:ea typeface="+mn-ea"/>
        <a:cs typeface="+mn-cs"/>
      </a:defRPr>
    </a:lvl1pPr>
    <a:lvl2pPr marL="410291" algn="l" defTabSz="410291" rtl="0" eaLnBrk="1" latinLnBrk="0" hangingPunct="1">
      <a:defRPr sz="1100" kern="1200">
        <a:solidFill>
          <a:schemeClr val="tx1"/>
        </a:solidFill>
        <a:latin typeface="+mn-lt"/>
        <a:ea typeface="+mn-ea"/>
        <a:cs typeface="+mn-cs"/>
      </a:defRPr>
    </a:lvl2pPr>
    <a:lvl3pPr marL="820583" algn="l" defTabSz="410291" rtl="0" eaLnBrk="1" latinLnBrk="0" hangingPunct="1">
      <a:defRPr sz="1100" kern="1200">
        <a:solidFill>
          <a:schemeClr val="tx1"/>
        </a:solidFill>
        <a:latin typeface="+mn-lt"/>
        <a:ea typeface="+mn-ea"/>
        <a:cs typeface="+mn-cs"/>
      </a:defRPr>
    </a:lvl3pPr>
    <a:lvl4pPr marL="1230874" algn="l" defTabSz="410291" rtl="0" eaLnBrk="1" latinLnBrk="0" hangingPunct="1">
      <a:defRPr sz="1100" kern="1200">
        <a:solidFill>
          <a:schemeClr val="tx1"/>
        </a:solidFill>
        <a:latin typeface="+mn-lt"/>
        <a:ea typeface="+mn-ea"/>
        <a:cs typeface="+mn-cs"/>
      </a:defRPr>
    </a:lvl4pPr>
    <a:lvl5pPr marL="1641165" algn="l" defTabSz="410291" rtl="0" eaLnBrk="1" latinLnBrk="0" hangingPunct="1">
      <a:defRPr sz="1100" kern="1200">
        <a:solidFill>
          <a:schemeClr val="tx1"/>
        </a:solidFill>
        <a:latin typeface="+mn-lt"/>
        <a:ea typeface="+mn-ea"/>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as a table would make it easier to edit</a:t>
            </a:r>
          </a:p>
          <a:p>
            <a:endParaRPr lang="en-US" dirty="0"/>
          </a:p>
          <a:p>
            <a:r>
              <a:rPr lang="en-US" dirty="0"/>
              <a:t>Add additional pages</a:t>
            </a:r>
          </a:p>
        </p:txBody>
      </p:sp>
      <p:sp>
        <p:nvSpPr>
          <p:cNvPr id="4" name="Slide Number Placeholder 3"/>
          <p:cNvSpPr>
            <a:spLocks noGrp="1"/>
          </p:cNvSpPr>
          <p:nvPr>
            <p:ph type="sldNum" sz="quarter" idx="10"/>
          </p:nvPr>
        </p:nvSpPr>
        <p:spPr/>
        <p:txBody>
          <a:bodyPr/>
          <a:lstStyle/>
          <a:p>
            <a:fld id="{00854713-6AB7-CA4B-8619-5D14F8BCFE25}" type="slidenum">
              <a:rPr lang="en-US" smtClean="0"/>
              <a:t>5</a:t>
            </a:fld>
            <a:endParaRPr lang="en-US" dirty="0"/>
          </a:p>
        </p:txBody>
      </p:sp>
    </p:spTree>
    <p:extLst>
      <p:ext uri="{BB962C8B-B14F-4D97-AF65-F5344CB8AC3E}">
        <p14:creationId xmlns:p14="http://schemas.microsoft.com/office/powerpoint/2010/main" val="13750076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acebook.com/New-York-Bus-Sales-LLC-280877326166/timeline/" TargetMode="External"/><Relationship Id="rId7" Type="http://schemas.openxmlformats.org/officeDocument/2006/relationships/hyperlink" Target="https://twitter.com/nybussale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hyperlink" Target="https://instagram.com/newyorkbussales/" TargetMode="External"/><Relationship Id="rId10" Type="http://schemas.openxmlformats.org/officeDocument/2006/relationships/hyperlink" Target="http://www.nyhma.org/viewforum.php?f=2&amp;start=0" TargetMode="External"/><Relationship Id="rId4" Type="http://schemas.openxmlformats.org/officeDocument/2006/relationships/image" Target="../media/image2.jpg"/><Relationship Id="rId9" Type="http://schemas.openxmlformats.org/officeDocument/2006/relationships/hyperlink" Target="http://newyorkbussales.com/"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342900" y="3825183"/>
            <a:ext cx="6172200" cy="339725"/>
          </a:xfrm>
        </p:spPr>
        <p:txBody>
          <a:bodyPr>
            <a:noAutofit/>
          </a:bodyPr>
          <a:lstStyle>
            <a:lvl1pPr marL="0" indent="0">
              <a:buNone/>
              <a:defRPr sz="1600" b="1">
                <a:solidFill>
                  <a:schemeClr val="accent1"/>
                </a:solidFill>
              </a:defRPr>
            </a:lvl1pPr>
          </a:lstStyle>
          <a:p>
            <a:pPr lvl="0"/>
            <a:r>
              <a:rPr lang="en-US" dirty="0"/>
              <a:t>CLICK TO EDIT MASTER TITLE </a:t>
            </a:r>
          </a:p>
        </p:txBody>
      </p:sp>
      <p:sp>
        <p:nvSpPr>
          <p:cNvPr id="6"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8" name="Rectangle 7"/>
          <p:cNvSpPr/>
          <p:nvPr userDrawn="1"/>
        </p:nvSpPr>
        <p:spPr>
          <a:xfrm>
            <a:off x="0" y="1249879"/>
            <a:ext cx="6858000" cy="7821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032000"/>
            <a:ext cx="6858000" cy="846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342900" y="1656936"/>
            <a:ext cx="6172200" cy="233247"/>
          </a:xfrm>
        </p:spPr>
        <p:txBody>
          <a:bodyPr>
            <a:normAutofit/>
          </a:bodyPr>
          <a:lstStyle>
            <a:lvl1pPr>
              <a:defRPr sz="1600" b="1">
                <a:solidFill>
                  <a:srgbClr val="FFFFFF"/>
                </a:solidFill>
              </a:defRPr>
            </a:lvl1pPr>
          </a:lstStyle>
          <a:p>
            <a:r>
              <a:rPr lang="en-US" dirty="0"/>
              <a:t>Click to edit subtitle</a:t>
            </a:r>
          </a:p>
        </p:txBody>
      </p:sp>
      <p:sp>
        <p:nvSpPr>
          <p:cNvPr id="16" name="Rectangle 15"/>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8"/>
            <a:ext cx="6854952" cy="1255776"/>
          </a:xfrm>
          <a:prstGeom prst="rect">
            <a:avLst/>
          </a:prstGeom>
        </p:spPr>
      </p:pic>
      <p:pic>
        <p:nvPicPr>
          <p:cNvPr id="18" name="Picture 17" descr="facebook.jpg">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9" name="Picture 18" descr="instagram.jp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20" name="Picture 19" descr="twitter.jpg">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21" name="TextBox 20"/>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3" name="Picture Placeholder 22"/>
          <p:cNvSpPr>
            <a:spLocks noGrp="1"/>
          </p:cNvSpPr>
          <p:nvPr>
            <p:ph type="pic" sz="quarter" idx="13"/>
          </p:nvPr>
        </p:nvSpPr>
        <p:spPr>
          <a:xfrm>
            <a:off x="342900" y="2262188"/>
            <a:ext cx="6172200" cy="1390650"/>
          </a:xfrm>
        </p:spPr>
        <p:txBody>
          <a:bodyPr/>
          <a:lstStyle/>
          <a:p>
            <a:endParaRPr lang="en-US" dirty="0"/>
          </a:p>
        </p:txBody>
      </p:sp>
      <p:sp>
        <p:nvSpPr>
          <p:cNvPr id="28" name="Content Placeholder 27"/>
          <p:cNvSpPr>
            <a:spLocks noGrp="1"/>
          </p:cNvSpPr>
          <p:nvPr>
            <p:ph sz="quarter" idx="14"/>
          </p:nvPr>
        </p:nvSpPr>
        <p:spPr>
          <a:xfrm>
            <a:off x="342900" y="4330700"/>
            <a:ext cx="6172200" cy="3095625"/>
          </a:xfrm>
        </p:spPr>
        <p:txBody>
          <a:bodyPr>
            <a:norm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9"/>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10"/>
              </a:rPr>
              <a:t>New York Head Mechanic website </a:t>
            </a:r>
            <a:endParaRPr lang="en-US" sz="1000" dirty="0">
              <a:solidFill>
                <a:srgbClr val="FFFFFF"/>
              </a:solidFill>
            </a:endParaRPr>
          </a:p>
        </p:txBody>
      </p:sp>
      <p:sp>
        <p:nvSpPr>
          <p:cNvPr id="5" name="Text Placeholder 4"/>
          <p:cNvSpPr>
            <a:spLocks noGrp="1"/>
          </p:cNvSpPr>
          <p:nvPr>
            <p:ph type="body" sz="quarter" idx="16" hasCustomPrompt="1"/>
          </p:nvPr>
        </p:nvSpPr>
        <p:spPr>
          <a:xfrm>
            <a:off x="342900" y="1262063"/>
            <a:ext cx="6172200" cy="395287"/>
          </a:xfrm>
        </p:spPr>
        <p:txBody>
          <a:bodyPr>
            <a:normAutofit/>
          </a:bodyPr>
          <a:lstStyle>
            <a:lvl1pPr marL="0" indent="0" algn="ctr">
              <a:buNone/>
              <a:defRPr sz="1800" b="1">
                <a:solidFill>
                  <a:schemeClr val="bg1"/>
                </a:solidFill>
              </a:defRPr>
            </a:lvl1pPr>
          </a:lstStyle>
          <a:p>
            <a:pPr lvl="0"/>
            <a:r>
              <a:rPr lang="en-US" dirty="0"/>
              <a:t>CLICK TO EDIT SUBJECT OF EMAIL</a:t>
            </a:r>
          </a:p>
        </p:txBody>
      </p:sp>
    </p:spTree>
    <p:extLst>
      <p:ext uri="{BB962C8B-B14F-4D97-AF65-F5344CB8AC3E}">
        <p14:creationId xmlns:p14="http://schemas.microsoft.com/office/powerpoint/2010/main" val="4196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cle Page 01">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95981" y="458938"/>
            <a:ext cx="2805113" cy="228668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8" name="Picture Placeholder 17"/>
          <p:cNvSpPr>
            <a:spLocks noGrp="1"/>
          </p:cNvSpPr>
          <p:nvPr>
            <p:ph type="pic" sz="quarter" idx="15"/>
          </p:nvPr>
        </p:nvSpPr>
        <p:spPr>
          <a:xfrm>
            <a:off x="495981" y="3071968"/>
            <a:ext cx="5994400" cy="2286000"/>
          </a:xfrm>
        </p:spPr>
        <p:txBody>
          <a:bodyPr/>
          <a:lstStyle/>
          <a:p>
            <a:endParaRPr lang="en-US" dirty="0"/>
          </a:p>
        </p:txBody>
      </p:sp>
      <p:sp>
        <p:nvSpPr>
          <p:cNvPr id="19" name="Content Placeholder 7"/>
          <p:cNvSpPr>
            <a:spLocks noGrp="1"/>
          </p:cNvSpPr>
          <p:nvPr>
            <p:ph sz="quarter" idx="16"/>
          </p:nvPr>
        </p:nvSpPr>
        <p:spPr>
          <a:xfrm>
            <a:off x="495981" y="5497820"/>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84447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cticle Page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9" name="Content Placeholder 7"/>
          <p:cNvSpPr>
            <a:spLocks noGrp="1"/>
          </p:cNvSpPr>
          <p:nvPr>
            <p:ph sz="quarter" idx="16"/>
          </p:nvPr>
        </p:nvSpPr>
        <p:spPr>
          <a:xfrm>
            <a:off x="495981" y="3006201"/>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9"/>
          <p:cNvSpPr>
            <a:spLocks noGrp="1"/>
          </p:cNvSpPr>
          <p:nvPr>
            <p:ph type="pic" sz="quarter" idx="17"/>
          </p:nvPr>
        </p:nvSpPr>
        <p:spPr>
          <a:xfrm>
            <a:off x="534307" y="458938"/>
            <a:ext cx="2850243" cy="2286680"/>
          </a:xfrm>
        </p:spPr>
        <p:txBody>
          <a:bodyPr/>
          <a:lstStyle/>
          <a:p>
            <a:endParaRPr lang="en-US" dirty="0"/>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0830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6004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
        <p:nvSpPr>
          <p:cNvPr id="5" name="Content Placeholder 4"/>
          <p:cNvSpPr>
            <a:spLocks noGrp="1"/>
          </p:cNvSpPr>
          <p:nvPr>
            <p:ph sz="quarter" idx="13" hasCustomPrompt="1"/>
          </p:nvPr>
        </p:nvSpPr>
        <p:spPr>
          <a:xfrm>
            <a:off x="665163" y="1332332"/>
            <a:ext cx="5610225" cy="419100"/>
          </a:xfrm>
        </p:spPr>
        <p:txBody>
          <a:bodyPr>
            <a:noAutofit/>
          </a:bodyPr>
          <a:lstStyle>
            <a:lvl1pPr marL="0" indent="0" algn="ctr">
              <a:buNone/>
              <a:defRPr sz="1600" b="1">
                <a:solidFill>
                  <a:schemeClr val="accent2"/>
                </a:solidFill>
              </a:defRPr>
            </a:lvl1pPr>
            <a:lvl2pPr marL="410291" indent="0" algn="ctr">
              <a:buNone/>
              <a:defRPr sz="1600" b="1">
                <a:solidFill>
                  <a:schemeClr val="accent2"/>
                </a:solidFill>
              </a:defRPr>
            </a:lvl2pPr>
            <a:lvl3pPr marL="820582" indent="0" algn="ctr">
              <a:buNone/>
              <a:defRPr sz="1600" b="1">
                <a:solidFill>
                  <a:schemeClr val="accent2"/>
                </a:solidFill>
              </a:defRPr>
            </a:lvl3pPr>
            <a:lvl4pPr marL="1230873" indent="0" algn="ctr">
              <a:buNone/>
              <a:defRPr sz="1600" b="1">
                <a:solidFill>
                  <a:schemeClr val="accent2"/>
                </a:solidFill>
              </a:defRPr>
            </a:lvl4pPr>
            <a:lvl5pPr marL="1641165" indent="0" algn="ctr">
              <a:buNone/>
              <a:defRPr sz="16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8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82058" tIns="41029" rIns="82058" bIns="41029" rtlCol="0" anchor="ctr"/>
          <a:lstStyle>
            <a:lvl1pPr algn="l">
              <a:defRPr sz="1100">
                <a:solidFill>
                  <a:schemeClr val="tx1">
                    <a:tint val="75000"/>
                  </a:schemeClr>
                </a:solidFill>
              </a:defRPr>
            </a:lvl1pPr>
          </a:lstStyle>
          <a:p>
            <a:fld id="{5EF8F550-E2BC-A143-8589-52F039787421}" type="datetime1">
              <a:rPr lang="en-US" smtClean="0"/>
              <a:t>1/21/2023</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2058" tIns="41029" rIns="82058" bIns="41029" rtlCol="0" anchor="ctr"/>
          <a:lstStyle>
            <a:lvl1pPr algn="r">
              <a:defRPr sz="1100">
                <a:solidFill>
                  <a:schemeClr val="tx1">
                    <a:tint val="75000"/>
                  </a:schemeClr>
                </a:solidFill>
              </a:defRPr>
            </a:lvl1pPr>
          </a:lstStyle>
          <a:p>
            <a:fld id="{C554EB52-A39F-1E42-ACC2-3A5CA4B651D3}" type="slidenum">
              <a:rPr lang="en-US" smtClean="0"/>
              <a:t>‹#›</a:t>
            </a:fld>
            <a:endParaRPr lang="en-US" dirty="0"/>
          </a:p>
        </p:txBody>
      </p:sp>
    </p:spTree>
    <p:extLst>
      <p:ext uri="{BB962C8B-B14F-4D97-AF65-F5344CB8AC3E}">
        <p14:creationId xmlns:p14="http://schemas.microsoft.com/office/powerpoint/2010/main" val="3941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p:txStyles>
    <p:titleStyle>
      <a:lvl1pPr algn="ctr" defTabSz="410291"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jlewin@nybussales.com" TargetMode="External"/><Relationship Id="rId13" Type="http://schemas.openxmlformats.org/officeDocument/2006/relationships/hyperlink" Target="mailto:sconway@nybussales.com" TargetMode="External"/><Relationship Id="rId18" Type="http://schemas.openxmlformats.org/officeDocument/2006/relationships/hyperlink" Target="mailto:blamaitis@newyorkbussales.com" TargetMode="External"/><Relationship Id="rId3" Type="http://schemas.openxmlformats.org/officeDocument/2006/relationships/hyperlink" Target="mailto:mwoodman@newyorkbussales.com" TargetMode="External"/><Relationship Id="rId21" Type="http://schemas.openxmlformats.org/officeDocument/2006/relationships/hyperlink" Target="mailto:breiling@newyorkbussales.com" TargetMode="External"/><Relationship Id="rId7" Type="http://schemas.openxmlformats.org/officeDocument/2006/relationships/hyperlink" Target="mailto:jlewin@newyorkbussales.com" TargetMode="External"/><Relationship Id="rId12" Type="http://schemas.openxmlformats.org/officeDocument/2006/relationships/hyperlink" Target="mailto:sconway@newyorkbussales.com" TargetMode="External"/><Relationship Id="rId17" Type="http://schemas.openxmlformats.org/officeDocument/2006/relationships/hyperlink" Target="mailto:dwallace@newyorkbussales.com" TargetMode="External"/><Relationship Id="rId2" Type="http://schemas.openxmlformats.org/officeDocument/2006/relationships/notesSlide" Target="../notesSlides/notesSlide1.xml"/><Relationship Id="rId16" Type="http://schemas.openxmlformats.org/officeDocument/2006/relationships/hyperlink" Target="mailto:rhemund@newyorkbussales.com" TargetMode="External"/><Relationship Id="rId20" Type="http://schemas.openxmlformats.org/officeDocument/2006/relationships/hyperlink" Target="mailto:ptucker@newyorkbussales.com" TargetMode="External"/><Relationship Id="rId1" Type="http://schemas.openxmlformats.org/officeDocument/2006/relationships/slideLayout" Target="../slideLayouts/slideLayout5.xml"/><Relationship Id="rId6" Type="http://schemas.openxmlformats.org/officeDocument/2006/relationships/hyperlink" Target="mailto:bcox@nybussales.com" TargetMode="External"/><Relationship Id="rId11" Type="http://schemas.openxmlformats.org/officeDocument/2006/relationships/hyperlink" Target="mailto:dgrant@nybussales.com" TargetMode="External"/><Relationship Id="rId24" Type="http://schemas.openxmlformats.org/officeDocument/2006/relationships/hyperlink" Target="mailto:jjohnston@newyorkbussales.com" TargetMode="External"/><Relationship Id="rId5" Type="http://schemas.openxmlformats.org/officeDocument/2006/relationships/hyperlink" Target="mailto:tneveldine@newyorkbussales.com" TargetMode="External"/><Relationship Id="rId15" Type="http://schemas.openxmlformats.org/officeDocument/2006/relationships/hyperlink" Target="mailto:tcornwall@newyorkbussales.com" TargetMode="External"/><Relationship Id="rId23" Type="http://schemas.openxmlformats.org/officeDocument/2006/relationships/hyperlink" Target="mailto:mmcdonald@newyorkbussales.com" TargetMode="External"/><Relationship Id="rId10" Type="http://schemas.openxmlformats.org/officeDocument/2006/relationships/hyperlink" Target="mailto:jmattner@#newyorkbussales.com" TargetMode="External"/><Relationship Id="rId19" Type="http://schemas.openxmlformats.org/officeDocument/2006/relationships/hyperlink" Target="mailto:breith@newyorkbussales.com" TargetMode="External"/><Relationship Id="rId4" Type="http://schemas.openxmlformats.org/officeDocument/2006/relationships/hyperlink" Target="mailto:gmcquade@newyorkbussales.com" TargetMode="External"/><Relationship Id="rId9" Type="http://schemas.openxmlformats.org/officeDocument/2006/relationships/hyperlink" Target="mailto:gmaniacek@newyorkbussales.com" TargetMode="External"/><Relationship Id="rId14" Type="http://schemas.openxmlformats.org/officeDocument/2006/relationships/hyperlink" Target="mailto:jroeser@newyorkbussales.com" TargetMode="External"/><Relationship Id="rId22" Type="http://schemas.openxmlformats.org/officeDocument/2006/relationships/hyperlink" Target="mailto:bshepard@newyorkbussal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42900" y="3332077"/>
            <a:ext cx="6172200" cy="339725"/>
          </a:xfrm>
        </p:spPr>
        <p:txBody>
          <a:bodyPr/>
          <a:lstStyle/>
          <a:p>
            <a:pPr algn="ctr"/>
            <a:r>
              <a:rPr lang="en-US" dirty="0"/>
              <a:t>Oil Cooler Line Leak</a:t>
            </a:r>
          </a:p>
        </p:txBody>
      </p:sp>
      <p:sp>
        <p:nvSpPr>
          <p:cNvPr id="10" name="Slide Number Placeholder 9"/>
          <p:cNvSpPr>
            <a:spLocks noGrp="1"/>
          </p:cNvSpPr>
          <p:nvPr>
            <p:ph type="sldNum" sz="quarter" idx="12"/>
          </p:nvPr>
        </p:nvSpPr>
        <p:spPr/>
        <p:txBody>
          <a:bodyPr/>
          <a:lstStyle/>
          <a:p>
            <a:fld id="{C554EB52-A39F-1E42-ACC2-3A5CA4B651D3}" type="slidenum">
              <a:rPr lang="en-US" smtClean="0"/>
              <a:t>1</a:t>
            </a:fld>
            <a:endParaRPr lang="en-US" dirty="0"/>
          </a:p>
        </p:txBody>
      </p:sp>
      <p:sp>
        <p:nvSpPr>
          <p:cNvPr id="5" name="Title 4"/>
          <p:cNvSpPr>
            <a:spLocks noGrp="1"/>
          </p:cNvSpPr>
          <p:nvPr>
            <p:ph type="title"/>
          </p:nvPr>
        </p:nvSpPr>
        <p:spPr/>
        <p:txBody>
          <a:bodyPr>
            <a:normAutofit fontScale="90000"/>
          </a:bodyPr>
          <a:lstStyle/>
          <a:p>
            <a:r>
              <a:rPr lang="en-US" dirty="0"/>
              <a:t> Service Update #23-0121</a:t>
            </a:r>
          </a:p>
        </p:txBody>
      </p:sp>
      <p:sp>
        <p:nvSpPr>
          <p:cNvPr id="7" name="Content Placeholder 6"/>
          <p:cNvSpPr>
            <a:spLocks noGrp="1"/>
          </p:cNvSpPr>
          <p:nvPr>
            <p:ph sz="quarter" idx="14"/>
          </p:nvPr>
        </p:nvSpPr>
        <p:spPr>
          <a:xfrm>
            <a:off x="342900" y="3725651"/>
            <a:ext cx="6172200" cy="3609023"/>
          </a:xfrm>
        </p:spPr>
        <p:txBody>
          <a:bodyPr/>
          <a:lstStyle/>
          <a:p>
            <a:pPr marL="0" indent="0" algn="just">
              <a:buNone/>
            </a:pPr>
            <a:r>
              <a:rPr lang="en-US" dirty="0"/>
              <a:t>When body air conditioning from Mobile Climate Control (MCC) with an added compressor is installed on GM units with the 6.6L gasoline engine, the GM oil cooler lines are removed and replaced with lines as part of the installation kit. Please see items #21 &amp; #22 in FIGURE #1 with corresponding part numbers in FIGURE #2.</a:t>
            </a:r>
          </a:p>
          <a:p>
            <a:pPr marL="0" indent="0" algn="just">
              <a:buNone/>
            </a:pPr>
            <a:r>
              <a:rPr lang="en-US" dirty="0"/>
              <a:t>Recently we have seen where these lines have been found to leak and operators have taken them to GM dealers to be replaced in within the warranty period or called and ordered hoses assuming they are OEM only to find they are incorrect when trying to replace. </a:t>
            </a:r>
          </a:p>
          <a:p>
            <a:pPr marL="0" indent="0" algn="just">
              <a:buNone/>
            </a:pPr>
            <a:r>
              <a:rPr lang="en-US" dirty="0"/>
              <a:t>We have returned lines found to be leaking and are currently working with MCC and their supplier to determine the root cause and correction </a:t>
            </a:r>
          </a:p>
          <a:p>
            <a:pPr marL="0" indent="0" algn="just">
              <a:buNone/>
            </a:pPr>
            <a:endParaRPr lang="en-US" dirty="0"/>
          </a:p>
          <a:p>
            <a:pPr marL="0" indent="0" algn="ctr">
              <a:buNone/>
            </a:pPr>
            <a:r>
              <a:rPr lang="en-US" dirty="0"/>
              <a:t>PLEASE NOTE: These lines carry a 36 month/60,000-mile warranty </a:t>
            </a:r>
          </a:p>
          <a:p>
            <a:pPr marL="0" indent="0" algn="just">
              <a:buNone/>
            </a:pPr>
            <a:endParaRPr lang="en-US" dirty="0"/>
          </a:p>
        </p:txBody>
      </p:sp>
      <p:sp>
        <p:nvSpPr>
          <p:cNvPr id="9" name="Text Placeholder 8"/>
          <p:cNvSpPr>
            <a:spLocks noGrp="1"/>
          </p:cNvSpPr>
          <p:nvPr>
            <p:ph type="body" sz="quarter" idx="16"/>
          </p:nvPr>
        </p:nvSpPr>
        <p:spPr/>
        <p:txBody>
          <a:bodyPr/>
          <a:lstStyle/>
          <a:p>
            <a:r>
              <a:rPr lang="en-US" dirty="0"/>
              <a:t>Micro Bird G5 w/ MCC A/C Engine Oil Cooler Lines</a:t>
            </a:r>
          </a:p>
        </p:txBody>
      </p:sp>
      <p:pic>
        <p:nvPicPr>
          <p:cNvPr id="1026" name="Picture 2" descr="Mobile Climate Control - VBG Group">
            <a:extLst>
              <a:ext uri="{FF2B5EF4-FFF2-40B4-BE49-F238E27FC236}">
                <a16:creationId xmlns:a16="http://schemas.microsoft.com/office/drawing/2014/main" id="{AD6E347F-F548-747C-D4F8-B80B9B368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007" y="2360844"/>
            <a:ext cx="28575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F023916-57E0-38DA-E418-2FCC81C67BB2}"/>
              </a:ext>
            </a:extLst>
          </p:cNvPr>
          <p:cNvPicPr>
            <a:picLocks noChangeAspect="1"/>
          </p:cNvPicPr>
          <p:nvPr/>
        </p:nvPicPr>
        <p:blipFill>
          <a:blip r:embed="rId3"/>
          <a:stretch>
            <a:fillRect/>
          </a:stretch>
        </p:blipFill>
        <p:spPr>
          <a:xfrm>
            <a:off x="444627" y="2297548"/>
            <a:ext cx="2905125" cy="866775"/>
          </a:xfrm>
          <a:prstGeom prst="rect">
            <a:avLst/>
          </a:prstGeom>
        </p:spPr>
      </p:pic>
    </p:spTree>
    <p:extLst>
      <p:ext uri="{BB962C8B-B14F-4D97-AF65-F5344CB8AC3E}">
        <p14:creationId xmlns:p14="http://schemas.microsoft.com/office/powerpoint/2010/main" val="3484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5286E-A466-48E5-8DF0-88217FDE185F}"/>
              </a:ext>
            </a:extLst>
          </p:cNvPr>
          <p:cNvSpPr>
            <a:spLocks noGrp="1"/>
          </p:cNvSpPr>
          <p:nvPr>
            <p:ph type="sldNum" sz="quarter" idx="12"/>
          </p:nvPr>
        </p:nvSpPr>
        <p:spPr/>
        <p:txBody>
          <a:bodyPr/>
          <a:lstStyle/>
          <a:p>
            <a:fld id="{C554EB52-A39F-1E42-ACC2-3A5CA4B651D3}" type="slidenum">
              <a:rPr lang="en-US" smtClean="0"/>
              <a:pPr/>
              <a:t>2</a:t>
            </a:fld>
            <a:endParaRPr lang="en-US" dirty="0"/>
          </a:p>
        </p:txBody>
      </p:sp>
      <p:pic>
        <p:nvPicPr>
          <p:cNvPr id="10" name="Picture 9">
            <a:extLst>
              <a:ext uri="{FF2B5EF4-FFF2-40B4-BE49-F238E27FC236}">
                <a16:creationId xmlns:a16="http://schemas.microsoft.com/office/drawing/2014/main" id="{53FE4BB9-5DDB-38D5-9F53-C023603E844B}"/>
              </a:ext>
            </a:extLst>
          </p:cNvPr>
          <p:cNvPicPr>
            <a:picLocks noChangeAspect="1"/>
          </p:cNvPicPr>
          <p:nvPr/>
        </p:nvPicPr>
        <p:blipFill>
          <a:blip r:embed="rId2"/>
          <a:stretch>
            <a:fillRect/>
          </a:stretch>
        </p:blipFill>
        <p:spPr>
          <a:xfrm>
            <a:off x="155256" y="45722"/>
            <a:ext cx="6547487" cy="7485888"/>
          </a:xfrm>
          <a:prstGeom prst="rect">
            <a:avLst/>
          </a:prstGeom>
        </p:spPr>
      </p:pic>
      <p:sp>
        <p:nvSpPr>
          <p:cNvPr id="11" name="TextBox 10">
            <a:extLst>
              <a:ext uri="{FF2B5EF4-FFF2-40B4-BE49-F238E27FC236}">
                <a16:creationId xmlns:a16="http://schemas.microsoft.com/office/drawing/2014/main" id="{6B6A7D69-7C71-30FE-9F0E-B0DC1B696B37}"/>
              </a:ext>
            </a:extLst>
          </p:cNvPr>
          <p:cNvSpPr txBox="1"/>
          <p:nvPr/>
        </p:nvSpPr>
        <p:spPr>
          <a:xfrm>
            <a:off x="2806873" y="7205248"/>
            <a:ext cx="1244251" cy="338554"/>
          </a:xfrm>
          <a:prstGeom prst="rect">
            <a:avLst/>
          </a:prstGeom>
          <a:noFill/>
        </p:spPr>
        <p:txBody>
          <a:bodyPr wrap="none" rtlCol="0">
            <a:spAutoFit/>
          </a:bodyPr>
          <a:lstStyle/>
          <a:p>
            <a:r>
              <a:rPr lang="en-US" dirty="0"/>
              <a:t>FIGURE #1</a:t>
            </a:r>
          </a:p>
        </p:txBody>
      </p:sp>
    </p:spTree>
    <p:extLst>
      <p:ext uri="{BB962C8B-B14F-4D97-AF65-F5344CB8AC3E}">
        <p14:creationId xmlns:p14="http://schemas.microsoft.com/office/powerpoint/2010/main" val="115300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5286E-A466-48E5-8DF0-88217FDE185F}"/>
              </a:ext>
            </a:extLst>
          </p:cNvPr>
          <p:cNvSpPr>
            <a:spLocks noGrp="1"/>
          </p:cNvSpPr>
          <p:nvPr>
            <p:ph type="sldNum" sz="quarter" idx="12"/>
          </p:nvPr>
        </p:nvSpPr>
        <p:spPr/>
        <p:txBody>
          <a:bodyPr/>
          <a:lstStyle/>
          <a:p>
            <a:fld id="{C554EB52-A39F-1E42-ACC2-3A5CA4B651D3}" type="slidenum">
              <a:rPr lang="en-US" smtClean="0"/>
              <a:pPr/>
              <a:t>3</a:t>
            </a:fld>
            <a:endParaRPr lang="en-US" dirty="0"/>
          </a:p>
        </p:txBody>
      </p:sp>
      <p:pic>
        <p:nvPicPr>
          <p:cNvPr id="3" name="Picture 2">
            <a:extLst>
              <a:ext uri="{FF2B5EF4-FFF2-40B4-BE49-F238E27FC236}">
                <a16:creationId xmlns:a16="http://schemas.microsoft.com/office/drawing/2014/main" id="{044D8BD9-B5DE-561E-8019-E6FF50329699}"/>
              </a:ext>
            </a:extLst>
          </p:cNvPr>
          <p:cNvPicPr>
            <a:picLocks noChangeAspect="1"/>
          </p:cNvPicPr>
          <p:nvPr/>
        </p:nvPicPr>
        <p:blipFill>
          <a:blip r:embed="rId2"/>
          <a:stretch>
            <a:fillRect/>
          </a:stretch>
        </p:blipFill>
        <p:spPr>
          <a:xfrm>
            <a:off x="0" y="93699"/>
            <a:ext cx="6858000" cy="5640377"/>
          </a:xfrm>
          <a:prstGeom prst="rect">
            <a:avLst/>
          </a:prstGeom>
        </p:spPr>
      </p:pic>
      <p:sp>
        <p:nvSpPr>
          <p:cNvPr id="5" name="TextBox 4">
            <a:extLst>
              <a:ext uri="{FF2B5EF4-FFF2-40B4-BE49-F238E27FC236}">
                <a16:creationId xmlns:a16="http://schemas.microsoft.com/office/drawing/2014/main" id="{A1896853-77BC-4890-58F7-0F32D184779F}"/>
              </a:ext>
            </a:extLst>
          </p:cNvPr>
          <p:cNvSpPr txBox="1"/>
          <p:nvPr/>
        </p:nvSpPr>
        <p:spPr>
          <a:xfrm>
            <a:off x="2806874" y="5734076"/>
            <a:ext cx="1244251" cy="338554"/>
          </a:xfrm>
          <a:prstGeom prst="rect">
            <a:avLst/>
          </a:prstGeom>
          <a:noFill/>
        </p:spPr>
        <p:txBody>
          <a:bodyPr wrap="none" rtlCol="0">
            <a:spAutoFit/>
          </a:bodyPr>
          <a:lstStyle/>
          <a:p>
            <a:r>
              <a:rPr lang="en-US" dirty="0"/>
              <a:t>FIGURE #2</a:t>
            </a:r>
          </a:p>
        </p:txBody>
      </p:sp>
    </p:spTree>
    <p:extLst>
      <p:ext uri="{BB962C8B-B14F-4D97-AF65-F5344CB8AC3E}">
        <p14:creationId xmlns:p14="http://schemas.microsoft.com/office/powerpoint/2010/main" val="302302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5286E-A466-48E5-8DF0-88217FDE185F}"/>
              </a:ext>
            </a:extLst>
          </p:cNvPr>
          <p:cNvSpPr>
            <a:spLocks noGrp="1"/>
          </p:cNvSpPr>
          <p:nvPr>
            <p:ph type="sldNum" sz="quarter" idx="12"/>
          </p:nvPr>
        </p:nvSpPr>
        <p:spPr/>
        <p:txBody>
          <a:bodyPr/>
          <a:lstStyle/>
          <a:p>
            <a:fld id="{C554EB52-A39F-1E42-ACC2-3A5CA4B651D3}" type="slidenum">
              <a:rPr lang="en-US" smtClean="0"/>
              <a:pPr/>
              <a:t>4</a:t>
            </a:fld>
            <a:endParaRPr lang="en-US" dirty="0"/>
          </a:p>
        </p:txBody>
      </p:sp>
    </p:spTree>
    <p:extLst>
      <p:ext uri="{BB962C8B-B14F-4D97-AF65-F5344CB8AC3E}">
        <p14:creationId xmlns:p14="http://schemas.microsoft.com/office/powerpoint/2010/main" val="6052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541" y="308242"/>
            <a:ext cx="6083585" cy="72128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554EB52-A39F-1E42-ACC2-3A5CA4B651D3}" type="slidenum">
              <a:rPr lang="en-US" smtClean="0"/>
              <a:pPr/>
              <a:t>5</a:t>
            </a:fld>
            <a:endParaRPr lang="en-US" dirty="0"/>
          </a:p>
        </p:txBody>
      </p:sp>
      <p:sp>
        <p:nvSpPr>
          <p:cNvPr id="4" name="Content Placeholder 3"/>
          <p:cNvSpPr>
            <a:spLocks noGrp="1"/>
          </p:cNvSpPr>
          <p:nvPr>
            <p:ph sz="quarter" idx="13"/>
          </p:nvPr>
        </p:nvSpPr>
        <p:spPr>
          <a:xfrm>
            <a:off x="357539" y="308242"/>
            <a:ext cx="6083585" cy="641143"/>
          </a:xfrm>
        </p:spPr>
        <p:txBody>
          <a:bodyPr>
            <a:normAutofit/>
          </a:bodyPr>
          <a:lstStyle/>
          <a:p>
            <a:r>
              <a:rPr lang="en-US" sz="1400" dirty="0"/>
              <a:t>CONTACT OUR SERVICE OR PARTS DEPARTMENT WITH ANY QUESTIONS</a:t>
            </a:r>
          </a:p>
          <a:p>
            <a:endParaRPr lang="en-US" dirty="0"/>
          </a:p>
        </p:txBody>
      </p:sp>
      <p:sp>
        <p:nvSpPr>
          <p:cNvPr id="6" name="TextBox 5">
            <a:extLst>
              <a:ext uri="{FF2B5EF4-FFF2-40B4-BE49-F238E27FC236}">
                <a16:creationId xmlns:a16="http://schemas.microsoft.com/office/drawing/2014/main" id="{3721EF0F-E02B-46DC-9902-56880C9A4D2D}"/>
              </a:ext>
            </a:extLst>
          </p:cNvPr>
          <p:cNvSpPr txBox="1"/>
          <p:nvPr/>
        </p:nvSpPr>
        <p:spPr>
          <a:xfrm>
            <a:off x="3249829" y="696624"/>
            <a:ext cx="3191297" cy="6894195"/>
          </a:xfrm>
          <a:prstGeom prst="rect">
            <a:avLst/>
          </a:prstGeom>
          <a:noFill/>
        </p:spPr>
        <p:txBody>
          <a:bodyPr wrap="square" rtlCol="0">
            <a:spAutoFit/>
          </a:bodyPr>
          <a:lstStyle/>
          <a:p>
            <a:pPr algn="ctr"/>
            <a:r>
              <a:rPr lang="en-US" sz="1800" b="1" dirty="0">
                <a:solidFill>
                  <a:srgbClr val="0B3588"/>
                </a:solidFill>
              </a:rPr>
              <a:t>PARTS</a:t>
            </a:r>
          </a:p>
          <a:p>
            <a:pPr algn="ctr"/>
            <a:r>
              <a:rPr lang="en-US" sz="1400" dirty="0">
                <a:solidFill>
                  <a:srgbClr val="0B3588"/>
                </a:solidFill>
              </a:rPr>
              <a:t> </a:t>
            </a:r>
            <a:endParaRPr lang="en-US" sz="1400" b="1" i="1" u="sng" dirty="0">
              <a:solidFill>
                <a:srgbClr val="0B3588"/>
              </a:solidFill>
            </a:endParaRPr>
          </a:p>
          <a:p>
            <a:pPr algn="ctr"/>
            <a:r>
              <a:rPr lang="fi-FI" sz="1400" b="1" i="1" u="sng" dirty="0">
                <a:solidFill>
                  <a:srgbClr val="0B3588"/>
                </a:solidFill>
              </a:rPr>
              <a:t>Director of Parts</a:t>
            </a:r>
          </a:p>
          <a:p>
            <a:pPr algn="ctr"/>
            <a:r>
              <a:rPr lang="fi-FI" sz="1400" dirty="0">
                <a:solidFill>
                  <a:srgbClr val="0B3588"/>
                </a:solidFill>
              </a:rPr>
              <a:t>Matt ”Woody” Woodman</a:t>
            </a:r>
          </a:p>
          <a:p>
            <a:pPr algn="ctr"/>
            <a:r>
              <a:rPr lang="fi-FI" sz="1400" dirty="0">
                <a:solidFill>
                  <a:schemeClr val="accent2"/>
                </a:solidFill>
                <a:hlinkClick r:id="rId3">
                  <a:extLst>
                    <a:ext uri="{A12FA001-AC4F-418D-AE19-62706E023703}">
                      <ahyp:hlinkClr xmlns:ahyp="http://schemas.microsoft.com/office/drawing/2018/hyperlinkcolor" val="tx"/>
                    </a:ext>
                  </a:extLst>
                </a:hlinkClick>
              </a:rPr>
              <a:t>mwoodman@newyorkbussales.com</a:t>
            </a:r>
            <a:endParaRPr lang="fi-FI" sz="1400" dirty="0">
              <a:solidFill>
                <a:schemeClr val="accent2"/>
              </a:solidFill>
            </a:endParaRPr>
          </a:p>
          <a:p>
            <a:pPr algn="ctr"/>
            <a:r>
              <a:rPr lang="fi-FI" sz="1400" dirty="0">
                <a:solidFill>
                  <a:srgbClr val="0B3588"/>
                </a:solidFill>
              </a:rPr>
              <a:t>CELL 315-271-9748</a:t>
            </a:r>
          </a:p>
          <a:p>
            <a:pPr algn="ctr"/>
            <a:endParaRPr lang="fi-FI" sz="800" b="1" dirty="0">
              <a:solidFill>
                <a:srgbClr val="0B3588"/>
              </a:solidFill>
            </a:endParaRPr>
          </a:p>
          <a:p>
            <a:pPr algn="ctr"/>
            <a:r>
              <a:rPr lang="fi-FI" sz="1400" b="1" dirty="0">
                <a:solidFill>
                  <a:srgbClr val="0B3588"/>
                </a:solidFill>
              </a:rPr>
              <a:t>Chittenango: 800-962-5768</a:t>
            </a:r>
          </a:p>
          <a:p>
            <a:pPr algn="ctr"/>
            <a:endParaRPr lang="fi-FI" sz="800" dirty="0">
              <a:solidFill>
                <a:srgbClr val="0B3588"/>
              </a:solidFill>
            </a:endParaRPr>
          </a:p>
          <a:p>
            <a:pPr algn="ctr"/>
            <a:r>
              <a:rPr lang="fi-FI" sz="1400" dirty="0">
                <a:solidFill>
                  <a:srgbClr val="0B3588"/>
                </a:solidFill>
              </a:rPr>
              <a:t>Gari McQuade</a:t>
            </a:r>
          </a:p>
          <a:p>
            <a:pPr algn="ctr"/>
            <a:r>
              <a:rPr lang="fi-FI" sz="1400" dirty="0">
                <a:solidFill>
                  <a:srgbClr val="0B3588"/>
                </a:solidFill>
                <a:hlinkClick r:id="rId4">
                  <a:extLst>
                    <a:ext uri="{A12FA001-AC4F-418D-AE19-62706E023703}">
                      <ahyp:hlinkClr xmlns:ahyp="http://schemas.microsoft.com/office/drawing/2018/hyperlinkcolor" val="tx"/>
                    </a:ext>
                  </a:extLst>
                </a:hlinkClick>
              </a:rPr>
              <a:t>gmcquade@newyorkbussales.com</a:t>
            </a:r>
            <a:endParaRPr lang="fi-FI" sz="1400" dirty="0">
              <a:solidFill>
                <a:srgbClr val="0B3588"/>
              </a:solidFill>
            </a:endParaRPr>
          </a:p>
          <a:p>
            <a:pPr algn="ctr"/>
            <a:r>
              <a:rPr lang="fi-FI" sz="800" dirty="0">
                <a:solidFill>
                  <a:srgbClr val="0B3588"/>
                </a:solidFill>
              </a:rPr>
              <a:t>                              </a:t>
            </a:r>
            <a:r>
              <a:rPr lang="fi-FI" sz="1400" dirty="0">
                <a:solidFill>
                  <a:srgbClr val="0B3588"/>
                </a:solidFill>
              </a:rPr>
              <a:t>Ted Nerveldine			</a:t>
            </a:r>
          </a:p>
          <a:p>
            <a:pPr algn="ctr"/>
            <a:r>
              <a:rPr lang="fi-FI" sz="1400" dirty="0">
                <a:solidFill>
                  <a:srgbClr val="0B3588"/>
                </a:solidFill>
                <a:hlinkClick r:id="rId5">
                  <a:extLst>
                    <a:ext uri="{A12FA001-AC4F-418D-AE19-62706E023703}">
                      <ahyp:hlinkClr xmlns:ahyp="http://schemas.microsoft.com/office/drawing/2018/hyperlinkcolor" val="tx"/>
                    </a:ext>
                  </a:extLst>
                </a:hlinkClick>
              </a:rPr>
              <a:t>tneveldine@newyorkbussales.com</a:t>
            </a:r>
            <a:r>
              <a:rPr lang="fi-FI" sz="1400" dirty="0">
                <a:solidFill>
                  <a:srgbClr val="0B3588"/>
                </a:solidFill>
              </a:rPr>
              <a:t> 	</a:t>
            </a:r>
            <a:endParaRPr lang="fi-FI" sz="800" dirty="0">
              <a:solidFill>
                <a:srgbClr val="0B3588"/>
              </a:solidFill>
              <a:hlinkClick r:id="rId6"/>
            </a:endParaRPr>
          </a:p>
          <a:p>
            <a:pPr algn="ctr"/>
            <a:r>
              <a:rPr lang="fi-FI" sz="1400" dirty="0">
                <a:solidFill>
                  <a:srgbClr val="0B3588"/>
                </a:solidFill>
              </a:rPr>
              <a:t>John Lewin</a:t>
            </a:r>
          </a:p>
          <a:p>
            <a:pPr algn="ctr"/>
            <a:r>
              <a:rPr lang="fi-FI" sz="1400" dirty="0">
                <a:solidFill>
                  <a:srgbClr val="0B3588"/>
                </a:solidFill>
                <a:hlinkClick r:id="rId7">
                  <a:extLst>
                    <a:ext uri="{A12FA001-AC4F-418D-AE19-62706E023703}">
                      <ahyp:hlinkClr xmlns:ahyp="http://schemas.microsoft.com/office/drawing/2018/hyperlinkcolor" val="tx"/>
                    </a:ext>
                  </a:extLst>
                </a:hlinkClick>
              </a:rPr>
              <a:t>jlewin@newyorkbussales.com</a:t>
            </a:r>
            <a:endParaRPr lang="fi-FI" sz="800" dirty="0">
              <a:solidFill>
                <a:srgbClr val="0B3588"/>
              </a:solidFill>
              <a:hlinkClick r:id="rId8"/>
            </a:endParaRPr>
          </a:p>
          <a:p>
            <a:pPr algn="ctr"/>
            <a:r>
              <a:rPr lang="fi-FI" sz="1400" dirty="0">
                <a:solidFill>
                  <a:srgbClr val="0B3588"/>
                </a:solidFill>
              </a:rPr>
              <a:t>      Garry Maniacek	</a:t>
            </a:r>
          </a:p>
          <a:p>
            <a:pPr algn="ctr"/>
            <a:r>
              <a:rPr lang="fi-FI" sz="1400" dirty="0">
                <a:solidFill>
                  <a:srgbClr val="0B3588"/>
                </a:solidFill>
                <a:hlinkClick r:id="rId9">
                  <a:extLst>
                    <a:ext uri="{A12FA001-AC4F-418D-AE19-62706E023703}">
                      <ahyp:hlinkClr xmlns:ahyp="http://schemas.microsoft.com/office/drawing/2018/hyperlinkcolor" val="tx"/>
                    </a:ext>
                  </a:extLst>
                </a:hlinkClick>
              </a:rPr>
              <a:t>gmaniacek@newyorkbussales.com</a:t>
            </a:r>
            <a:endParaRPr lang="fi-FI" sz="1400" dirty="0">
              <a:solidFill>
                <a:srgbClr val="0B3588"/>
              </a:solidFill>
            </a:endParaRPr>
          </a:p>
          <a:p>
            <a:pPr algn="ctr"/>
            <a:r>
              <a:rPr lang="fi-FI" sz="1400" dirty="0">
                <a:solidFill>
                  <a:srgbClr val="0B3588"/>
                </a:solidFill>
              </a:rPr>
              <a:t>Jim Mattner</a:t>
            </a:r>
          </a:p>
          <a:p>
            <a:pPr algn="ctr"/>
            <a:r>
              <a:rPr lang="fi-FI" sz="1400" dirty="0">
                <a:solidFill>
                  <a:schemeClr val="accent2"/>
                </a:solidFill>
                <a:hlinkClick r:id="rId10">
                  <a:extLst>
                    <a:ext uri="{A12FA001-AC4F-418D-AE19-62706E023703}">
                      <ahyp:hlinkClr xmlns:ahyp="http://schemas.microsoft.com/office/drawing/2018/hyperlinkcolor" val="tx"/>
                    </a:ext>
                  </a:extLst>
                </a:hlinkClick>
              </a:rPr>
              <a:t>jmattner@#newyorkbussales.com</a:t>
            </a:r>
            <a:endParaRPr lang="fi-FI" sz="1400" dirty="0">
              <a:solidFill>
                <a:schemeClr val="accent2"/>
              </a:solidFill>
            </a:endParaRPr>
          </a:p>
          <a:p>
            <a:pPr algn="ctr"/>
            <a:r>
              <a:rPr lang="fi-FI" sz="1400" dirty="0">
                <a:solidFill>
                  <a:srgbClr val="0B3588"/>
                </a:solidFill>
              </a:rPr>
              <a:t> 	</a:t>
            </a:r>
            <a:endParaRPr lang="fi-FI" sz="1400" dirty="0">
              <a:solidFill>
                <a:srgbClr val="0B3588"/>
              </a:solidFill>
              <a:hlinkClick r:id="rId11"/>
            </a:endParaRPr>
          </a:p>
          <a:p>
            <a:pPr algn="ctr"/>
            <a:r>
              <a:rPr lang="fi-FI" sz="1400" dirty="0">
                <a:solidFill>
                  <a:srgbClr val="0B3588"/>
                </a:solidFill>
              </a:rPr>
              <a:t> </a:t>
            </a:r>
            <a:r>
              <a:rPr lang="fi-FI" sz="1400" b="1" dirty="0">
                <a:solidFill>
                  <a:srgbClr val="0B3588"/>
                </a:solidFill>
              </a:rPr>
              <a:t>Albany/Middletown: 866-867-1100</a:t>
            </a:r>
          </a:p>
          <a:p>
            <a:pPr algn="ctr"/>
            <a:endParaRPr lang="fi-FI" sz="800" dirty="0">
              <a:solidFill>
                <a:srgbClr val="0B3588"/>
              </a:solidFill>
            </a:endParaRPr>
          </a:p>
          <a:p>
            <a:pPr algn="ctr"/>
            <a:r>
              <a:rPr lang="fi-FI" sz="1400" dirty="0">
                <a:solidFill>
                  <a:srgbClr val="0B3588"/>
                </a:solidFill>
              </a:rPr>
              <a:t>Sean Conway</a:t>
            </a:r>
          </a:p>
          <a:p>
            <a:pPr algn="ctr"/>
            <a:r>
              <a:rPr lang="fi-FI" sz="1400" dirty="0">
                <a:solidFill>
                  <a:srgbClr val="0B3588"/>
                </a:solidFill>
                <a:hlinkClick r:id="rId12">
                  <a:extLst>
                    <a:ext uri="{A12FA001-AC4F-418D-AE19-62706E023703}">
                      <ahyp:hlinkClr xmlns:ahyp="http://schemas.microsoft.com/office/drawing/2018/hyperlinkcolor" val="tx"/>
                    </a:ext>
                  </a:extLst>
                </a:hlinkClick>
              </a:rPr>
              <a:t>sconway@newyorkbussales.com</a:t>
            </a:r>
            <a:endParaRPr lang="fi-FI" sz="1400" dirty="0">
              <a:solidFill>
                <a:srgbClr val="0B3588"/>
              </a:solidFill>
            </a:endParaRPr>
          </a:p>
          <a:p>
            <a:pPr algn="ctr"/>
            <a:r>
              <a:rPr lang="sv-SE" sz="1400" dirty="0">
                <a:solidFill>
                  <a:srgbClr val="0B3588"/>
                </a:solidFill>
              </a:rPr>
              <a:t>Dan Haight</a:t>
            </a:r>
            <a:endParaRPr lang="fi-FI" sz="1400" dirty="0">
              <a:solidFill>
                <a:srgbClr val="0B3588"/>
              </a:solidFill>
            </a:endParaRPr>
          </a:p>
          <a:p>
            <a:pPr algn="ctr"/>
            <a:r>
              <a:rPr lang="fi-FI" sz="1400" dirty="0">
                <a:solidFill>
                  <a:srgbClr val="0B3588"/>
                </a:solidFill>
                <a:hlinkClick r:id="rId13">
                  <a:extLst>
                    <a:ext uri="{A12FA001-AC4F-418D-AE19-62706E023703}">
                      <ahyp:hlinkClr xmlns:ahyp="http://schemas.microsoft.com/office/drawing/2018/hyperlinkcolor" val="tx"/>
                    </a:ext>
                  </a:extLst>
                </a:hlinkClick>
              </a:rPr>
              <a:t>dhaight@newyorkbussales.com</a:t>
            </a:r>
          </a:p>
          <a:p>
            <a:pPr algn="ctr"/>
            <a:r>
              <a:rPr lang="fi-FI" sz="1400" dirty="0">
                <a:solidFill>
                  <a:srgbClr val="0B3588"/>
                </a:solidFill>
              </a:rPr>
              <a:t> </a:t>
            </a:r>
          </a:p>
          <a:p>
            <a:pPr algn="ctr"/>
            <a:r>
              <a:rPr lang="sv-SE" sz="1400" b="1" dirty="0">
                <a:solidFill>
                  <a:srgbClr val="0B3588"/>
                </a:solidFill>
              </a:rPr>
              <a:t>Rochester: 800-463-3232</a:t>
            </a:r>
          </a:p>
          <a:p>
            <a:pPr algn="ctr"/>
            <a:endParaRPr lang="sv-SE" sz="800" dirty="0">
              <a:solidFill>
                <a:srgbClr val="0B3588"/>
              </a:solidFill>
            </a:endParaRPr>
          </a:p>
          <a:p>
            <a:pPr algn="ctr"/>
            <a:r>
              <a:rPr lang="sv-SE" sz="1400" dirty="0">
                <a:solidFill>
                  <a:srgbClr val="0B3588"/>
                </a:solidFill>
              </a:rPr>
              <a:t>James Roeser</a:t>
            </a:r>
          </a:p>
          <a:p>
            <a:pPr algn="ctr"/>
            <a:r>
              <a:rPr lang="sv-SE" sz="1400" dirty="0">
                <a:solidFill>
                  <a:srgbClr val="0B3588"/>
                </a:solidFill>
                <a:hlinkClick r:id="rId14">
                  <a:extLst>
                    <a:ext uri="{A12FA001-AC4F-418D-AE19-62706E023703}">
                      <ahyp:hlinkClr xmlns:ahyp="http://schemas.microsoft.com/office/drawing/2018/hyperlinkcolor" val="tx"/>
                    </a:ext>
                  </a:extLst>
                </a:hlinkClick>
              </a:rPr>
              <a:t>jroeser@newyorkbussales.com</a:t>
            </a:r>
            <a:r>
              <a:rPr lang="sv-SE" sz="1400" dirty="0">
                <a:solidFill>
                  <a:srgbClr val="0B3588"/>
                </a:solidFill>
              </a:rPr>
              <a:t> </a:t>
            </a:r>
          </a:p>
          <a:p>
            <a:pPr algn="ctr"/>
            <a:r>
              <a:rPr lang="sv-SE" sz="1400" dirty="0">
                <a:solidFill>
                  <a:srgbClr val="0B3588"/>
                </a:solidFill>
              </a:rPr>
              <a:t>Tesea Cornwall</a:t>
            </a:r>
          </a:p>
          <a:p>
            <a:pPr algn="ctr"/>
            <a:r>
              <a:rPr lang="sv-SE" sz="1400" dirty="0">
                <a:solidFill>
                  <a:schemeClr val="accent2"/>
                </a:solidFill>
                <a:hlinkClick r:id="rId15">
                  <a:extLst>
                    <a:ext uri="{A12FA001-AC4F-418D-AE19-62706E023703}">
                      <ahyp:hlinkClr xmlns:ahyp="http://schemas.microsoft.com/office/drawing/2018/hyperlinkcolor" val="tx"/>
                    </a:ext>
                  </a:extLst>
                </a:hlinkClick>
              </a:rPr>
              <a:t>tcornwall@newyorkbussales.com</a:t>
            </a:r>
            <a:r>
              <a:rPr lang="sv-SE" sz="1400" dirty="0">
                <a:solidFill>
                  <a:schemeClr val="accent2"/>
                </a:solidFill>
              </a:rPr>
              <a:t> </a:t>
            </a:r>
          </a:p>
        </p:txBody>
      </p:sp>
      <p:sp>
        <p:nvSpPr>
          <p:cNvPr id="7" name="TextBox 6">
            <a:extLst>
              <a:ext uri="{FF2B5EF4-FFF2-40B4-BE49-F238E27FC236}">
                <a16:creationId xmlns:a16="http://schemas.microsoft.com/office/drawing/2014/main" id="{9A8286D0-4476-4CFE-A506-198A97A64E39}"/>
              </a:ext>
            </a:extLst>
          </p:cNvPr>
          <p:cNvSpPr txBox="1"/>
          <p:nvPr/>
        </p:nvSpPr>
        <p:spPr>
          <a:xfrm>
            <a:off x="357537" y="696624"/>
            <a:ext cx="3191297" cy="6478697"/>
          </a:xfrm>
          <a:prstGeom prst="rect">
            <a:avLst/>
          </a:prstGeom>
          <a:noFill/>
        </p:spPr>
        <p:txBody>
          <a:bodyPr wrap="square" rtlCol="0">
            <a:spAutoFit/>
          </a:bodyPr>
          <a:lstStyle/>
          <a:p>
            <a:pPr algn="ctr"/>
            <a:r>
              <a:rPr lang="en-US" sz="1800" b="1" dirty="0">
                <a:solidFill>
                  <a:srgbClr val="0B3588"/>
                </a:solidFill>
              </a:rPr>
              <a:t>SERVICE</a:t>
            </a:r>
          </a:p>
          <a:p>
            <a:pPr algn="ctr"/>
            <a:endParaRPr lang="en-US" sz="1200" b="1" dirty="0">
              <a:solidFill>
                <a:srgbClr val="0B3588"/>
              </a:solidFill>
            </a:endParaRPr>
          </a:p>
          <a:p>
            <a:pPr algn="ctr"/>
            <a:r>
              <a:rPr lang="en-US" sz="1400" b="1" i="1" u="sng" dirty="0">
                <a:solidFill>
                  <a:srgbClr val="0B3588"/>
                </a:solidFill>
              </a:rPr>
              <a:t>Director of Service</a:t>
            </a:r>
          </a:p>
          <a:p>
            <a:pPr algn="ctr"/>
            <a:r>
              <a:rPr lang="en-US" sz="1400" dirty="0">
                <a:solidFill>
                  <a:srgbClr val="0B3588"/>
                </a:solidFill>
              </a:rPr>
              <a:t>Ryan Hemund</a:t>
            </a:r>
          </a:p>
          <a:p>
            <a:pPr algn="ctr"/>
            <a:r>
              <a:rPr lang="en-US" sz="1400" dirty="0">
                <a:solidFill>
                  <a:srgbClr val="0B3588"/>
                </a:solidFill>
                <a:hlinkClick r:id="rId16">
                  <a:extLst>
                    <a:ext uri="{A12FA001-AC4F-418D-AE19-62706E023703}">
                      <ahyp:hlinkClr xmlns:ahyp="http://schemas.microsoft.com/office/drawing/2018/hyperlinkcolor" val="tx"/>
                    </a:ext>
                  </a:extLst>
                </a:hlinkClick>
              </a:rPr>
              <a:t>rhemund@newyorkbussales.com</a:t>
            </a:r>
            <a:r>
              <a:rPr lang="en-US" sz="1400" dirty="0">
                <a:solidFill>
                  <a:srgbClr val="0B3588"/>
                </a:solidFill>
              </a:rPr>
              <a:t> </a:t>
            </a:r>
          </a:p>
          <a:p>
            <a:pPr algn="ctr"/>
            <a:r>
              <a:rPr lang="en-US" sz="1400" dirty="0">
                <a:solidFill>
                  <a:srgbClr val="0B3588"/>
                </a:solidFill>
              </a:rPr>
              <a:t>CELL 315-561-9121</a:t>
            </a:r>
          </a:p>
          <a:p>
            <a:pPr algn="ctr"/>
            <a:endParaRPr lang="en-US" sz="800" dirty="0">
              <a:solidFill>
                <a:srgbClr val="0B3588"/>
              </a:solidFill>
            </a:endParaRPr>
          </a:p>
          <a:p>
            <a:pPr algn="ctr"/>
            <a:r>
              <a:rPr lang="fi-FI" sz="1400" b="1" dirty="0">
                <a:solidFill>
                  <a:srgbClr val="0B3588"/>
                </a:solidFill>
              </a:rPr>
              <a:t>Chittenango: 800-962-5768</a:t>
            </a:r>
          </a:p>
          <a:p>
            <a:pPr algn="ctr"/>
            <a:endParaRPr lang="fi-FI" sz="800" dirty="0">
              <a:solidFill>
                <a:srgbClr val="0B3588"/>
              </a:solidFill>
            </a:endParaRPr>
          </a:p>
          <a:p>
            <a:pPr algn="ctr"/>
            <a:r>
              <a:rPr lang="fi-FI" sz="1400" dirty="0">
                <a:solidFill>
                  <a:srgbClr val="0B3588"/>
                </a:solidFill>
              </a:rPr>
              <a:t>Daryl Wallace</a:t>
            </a:r>
          </a:p>
          <a:p>
            <a:pPr algn="ctr"/>
            <a:r>
              <a:rPr lang="fi-FI" sz="1400" dirty="0">
                <a:solidFill>
                  <a:schemeClr val="accent2"/>
                </a:solidFill>
                <a:hlinkClick r:id="rId17">
                  <a:extLst>
                    <a:ext uri="{A12FA001-AC4F-418D-AE19-62706E023703}">
                      <ahyp:hlinkClr xmlns:ahyp="http://schemas.microsoft.com/office/drawing/2018/hyperlinkcolor" val="tx"/>
                    </a:ext>
                  </a:extLst>
                </a:hlinkClick>
              </a:rPr>
              <a:t>dwallace@newyorkbussales.com</a:t>
            </a:r>
            <a:endParaRPr lang="fi-FI" sz="1400" dirty="0">
              <a:solidFill>
                <a:schemeClr val="accent2"/>
              </a:solidFill>
            </a:endParaRPr>
          </a:p>
          <a:p>
            <a:pPr algn="ctr"/>
            <a:r>
              <a:rPr lang="fi-FI" sz="1400" dirty="0">
                <a:solidFill>
                  <a:srgbClr val="0B3588"/>
                </a:solidFill>
              </a:rPr>
              <a:t>          Brian Lamaitis		</a:t>
            </a:r>
          </a:p>
          <a:p>
            <a:pPr algn="ctr"/>
            <a:r>
              <a:rPr lang="fi-FI" sz="1400" dirty="0">
                <a:solidFill>
                  <a:srgbClr val="0B3588"/>
                </a:solidFill>
                <a:hlinkClick r:id="rId18">
                  <a:extLst>
                    <a:ext uri="{A12FA001-AC4F-418D-AE19-62706E023703}">
                      <ahyp:hlinkClr xmlns:ahyp="http://schemas.microsoft.com/office/drawing/2018/hyperlinkcolor" val="tx"/>
                    </a:ext>
                  </a:extLst>
                </a:hlinkClick>
              </a:rPr>
              <a:t>blamaitis@newyorkbussales.com</a:t>
            </a:r>
            <a:r>
              <a:rPr lang="fi-FI" sz="1400" dirty="0">
                <a:solidFill>
                  <a:srgbClr val="0B3588"/>
                </a:solidFill>
              </a:rPr>
              <a:t> 	</a:t>
            </a:r>
            <a:endParaRPr lang="fi-FI" sz="800" dirty="0">
              <a:solidFill>
                <a:srgbClr val="0B3588"/>
              </a:solidFill>
            </a:endParaRPr>
          </a:p>
          <a:p>
            <a:pPr algn="ctr"/>
            <a:r>
              <a:rPr lang="fi-FI" sz="1400" dirty="0">
                <a:solidFill>
                  <a:srgbClr val="0B3588"/>
                </a:solidFill>
              </a:rPr>
              <a:t>Bob Reith</a:t>
            </a:r>
          </a:p>
          <a:p>
            <a:pPr algn="ctr"/>
            <a:r>
              <a:rPr lang="fi-FI" sz="1400" dirty="0">
                <a:solidFill>
                  <a:srgbClr val="0B3588"/>
                </a:solidFill>
                <a:hlinkClick r:id="rId19">
                  <a:extLst>
                    <a:ext uri="{A12FA001-AC4F-418D-AE19-62706E023703}">
                      <ahyp:hlinkClr xmlns:ahyp="http://schemas.microsoft.com/office/drawing/2018/hyperlinkcolor" val="tx"/>
                    </a:ext>
                  </a:extLst>
                </a:hlinkClick>
              </a:rPr>
              <a:t>breith@newyorkbussales.com</a:t>
            </a:r>
            <a:endParaRPr lang="fi-FI" sz="800" dirty="0">
              <a:solidFill>
                <a:srgbClr val="0B3588"/>
              </a:solidFill>
              <a:hlinkClick r:id="rId8"/>
            </a:endParaRPr>
          </a:p>
          <a:p>
            <a:pPr algn="ctr"/>
            <a:r>
              <a:rPr lang="fi-FI" sz="1400" dirty="0">
                <a:solidFill>
                  <a:srgbClr val="0B3588"/>
                </a:solidFill>
              </a:rPr>
              <a:t>    Phil Tucker	</a:t>
            </a:r>
          </a:p>
          <a:p>
            <a:pPr algn="ctr"/>
            <a:r>
              <a:rPr lang="fi-FI" sz="1400" dirty="0">
                <a:solidFill>
                  <a:srgbClr val="0B3588"/>
                </a:solidFill>
                <a:hlinkClick r:id="rId20">
                  <a:extLst>
                    <a:ext uri="{A12FA001-AC4F-418D-AE19-62706E023703}">
                      <ahyp:hlinkClr xmlns:ahyp="http://schemas.microsoft.com/office/drawing/2018/hyperlinkcolor" val="tx"/>
                    </a:ext>
                  </a:extLst>
                </a:hlinkClick>
              </a:rPr>
              <a:t>ptucker@newyorkbussales.com</a:t>
            </a:r>
            <a:r>
              <a:rPr lang="fi-FI" sz="1400" dirty="0">
                <a:solidFill>
                  <a:srgbClr val="0B3588"/>
                </a:solidFill>
              </a:rPr>
              <a:t> 	</a:t>
            </a:r>
            <a:endParaRPr lang="fi-FI" sz="1400" dirty="0">
              <a:solidFill>
                <a:srgbClr val="0B3588"/>
              </a:solidFill>
              <a:hlinkClick r:id="rId11"/>
            </a:endParaRPr>
          </a:p>
          <a:p>
            <a:pPr algn="ctr"/>
            <a:r>
              <a:rPr lang="fi-FI" sz="1400" dirty="0">
                <a:solidFill>
                  <a:srgbClr val="0B3588"/>
                </a:solidFill>
              </a:rPr>
              <a:t> 	</a:t>
            </a:r>
            <a:endParaRPr lang="fi-FI" sz="1400" b="1" dirty="0">
              <a:solidFill>
                <a:srgbClr val="0B3588"/>
              </a:solidFill>
            </a:endParaRPr>
          </a:p>
          <a:p>
            <a:pPr algn="ctr"/>
            <a:r>
              <a:rPr lang="fi-FI" sz="1400" b="1" dirty="0">
                <a:solidFill>
                  <a:srgbClr val="0B3588"/>
                </a:solidFill>
              </a:rPr>
              <a:t>Albany: 866-867-1100</a:t>
            </a:r>
          </a:p>
          <a:p>
            <a:pPr algn="ctr"/>
            <a:endParaRPr lang="fi-FI" sz="800" dirty="0">
              <a:solidFill>
                <a:srgbClr val="0B3588"/>
              </a:solidFill>
            </a:endParaRPr>
          </a:p>
          <a:p>
            <a:pPr algn="ctr"/>
            <a:r>
              <a:rPr lang="fi-FI" sz="1400" dirty="0">
                <a:solidFill>
                  <a:srgbClr val="0B3588"/>
                </a:solidFill>
              </a:rPr>
              <a:t>Ben Reiling</a:t>
            </a:r>
          </a:p>
          <a:p>
            <a:pPr algn="ctr"/>
            <a:r>
              <a:rPr lang="fi-FI" sz="1400" dirty="0">
                <a:solidFill>
                  <a:srgbClr val="0B3588"/>
                </a:solidFill>
                <a:hlinkClick r:id="rId21">
                  <a:extLst>
                    <a:ext uri="{A12FA001-AC4F-418D-AE19-62706E023703}">
                      <ahyp:hlinkClr xmlns:ahyp="http://schemas.microsoft.com/office/drawing/2018/hyperlinkcolor" val="tx"/>
                    </a:ext>
                  </a:extLst>
                </a:hlinkClick>
              </a:rPr>
              <a:t>breiling@newyorkbussales.com</a:t>
            </a:r>
            <a:endParaRPr lang="fi-FI" sz="1400" dirty="0">
              <a:solidFill>
                <a:srgbClr val="0B3588"/>
              </a:solidFill>
            </a:endParaRPr>
          </a:p>
          <a:p>
            <a:pPr algn="ctr"/>
            <a:r>
              <a:rPr lang="fi-FI" sz="1400" dirty="0">
                <a:solidFill>
                  <a:srgbClr val="0B3588"/>
                </a:solidFill>
              </a:rPr>
              <a:t> </a:t>
            </a:r>
          </a:p>
          <a:p>
            <a:pPr algn="ctr"/>
            <a:r>
              <a:rPr lang="sv-SE" sz="1400" b="1" dirty="0">
                <a:solidFill>
                  <a:srgbClr val="0B3588"/>
                </a:solidFill>
              </a:rPr>
              <a:t>Rochester: 800-463-3232</a:t>
            </a:r>
          </a:p>
          <a:p>
            <a:pPr algn="ctr"/>
            <a:endParaRPr lang="sv-SE" sz="800" dirty="0">
              <a:solidFill>
                <a:srgbClr val="0B3588"/>
              </a:solidFill>
            </a:endParaRPr>
          </a:p>
          <a:p>
            <a:pPr algn="ctr"/>
            <a:r>
              <a:rPr lang="sv-SE" sz="1400" dirty="0">
                <a:solidFill>
                  <a:srgbClr val="0B3588"/>
                </a:solidFill>
              </a:rPr>
              <a:t>Brandon Shepard</a:t>
            </a:r>
          </a:p>
          <a:p>
            <a:pPr algn="ctr"/>
            <a:r>
              <a:rPr lang="sv-SE" sz="1400" dirty="0">
                <a:solidFill>
                  <a:srgbClr val="0B3588"/>
                </a:solidFill>
                <a:hlinkClick r:id="rId22">
                  <a:extLst>
                    <a:ext uri="{A12FA001-AC4F-418D-AE19-62706E023703}">
                      <ahyp:hlinkClr xmlns:ahyp="http://schemas.microsoft.com/office/drawing/2018/hyperlinkcolor" val="tx"/>
                    </a:ext>
                  </a:extLst>
                </a:hlinkClick>
              </a:rPr>
              <a:t>bshepard@newyorkbussales.com</a:t>
            </a:r>
            <a:endParaRPr lang="sv-SE" sz="1400" dirty="0">
              <a:solidFill>
                <a:srgbClr val="0B3588"/>
              </a:solidFill>
            </a:endParaRPr>
          </a:p>
          <a:p>
            <a:pPr algn="ctr"/>
            <a:endParaRPr lang="sv-SE" sz="800" dirty="0">
              <a:solidFill>
                <a:srgbClr val="0B3588"/>
              </a:solidFill>
            </a:endParaRPr>
          </a:p>
          <a:p>
            <a:pPr algn="ctr"/>
            <a:r>
              <a:rPr lang="sv-SE" sz="1400" b="1" dirty="0">
                <a:solidFill>
                  <a:srgbClr val="0B3588"/>
                </a:solidFill>
              </a:rPr>
              <a:t>Middletown: 845-609-7070</a:t>
            </a:r>
          </a:p>
          <a:p>
            <a:pPr algn="ctr"/>
            <a:endParaRPr lang="sv-SE" sz="800" b="1" dirty="0">
              <a:solidFill>
                <a:srgbClr val="0B3588"/>
              </a:solidFill>
            </a:endParaRPr>
          </a:p>
          <a:p>
            <a:pPr algn="ctr"/>
            <a:r>
              <a:rPr lang="sv-SE" sz="1400" dirty="0">
                <a:solidFill>
                  <a:srgbClr val="0B3588"/>
                </a:solidFill>
              </a:rPr>
              <a:t>Moncia Mc Donald</a:t>
            </a:r>
          </a:p>
          <a:p>
            <a:pPr algn="ctr"/>
            <a:r>
              <a:rPr lang="sv-SE" sz="1300" dirty="0">
                <a:solidFill>
                  <a:srgbClr val="0B3588"/>
                </a:solidFill>
                <a:hlinkClick r:id="rId23">
                  <a:extLst>
                    <a:ext uri="{A12FA001-AC4F-418D-AE19-62706E023703}">
                      <ahyp:hlinkClr xmlns:ahyp="http://schemas.microsoft.com/office/drawing/2018/hyperlinkcolor" val="tx"/>
                    </a:ext>
                  </a:extLst>
                </a:hlinkClick>
              </a:rPr>
              <a:t>mmcdonald@newyorkbussales.com</a:t>
            </a:r>
            <a:r>
              <a:rPr lang="sv-SE" sz="1300" dirty="0">
                <a:solidFill>
                  <a:srgbClr val="0B3588"/>
                </a:solidFill>
              </a:rPr>
              <a:t> </a:t>
            </a:r>
          </a:p>
        </p:txBody>
      </p:sp>
      <p:sp>
        <p:nvSpPr>
          <p:cNvPr id="8" name="TextBox 7">
            <a:extLst>
              <a:ext uri="{FF2B5EF4-FFF2-40B4-BE49-F238E27FC236}">
                <a16:creationId xmlns:a16="http://schemas.microsoft.com/office/drawing/2014/main" id="{F6463A24-4FFB-4631-AF44-F2F5965455BB}"/>
              </a:ext>
            </a:extLst>
          </p:cNvPr>
          <p:cNvSpPr txBox="1"/>
          <p:nvPr/>
        </p:nvSpPr>
        <p:spPr>
          <a:xfrm>
            <a:off x="4658496" y="8303741"/>
            <a:ext cx="1782629" cy="584775"/>
          </a:xfrm>
          <a:prstGeom prst="rect">
            <a:avLst/>
          </a:prstGeom>
          <a:noFill/>
        </p:spPr>
        <p:txBody>
          <a:bodyPr wrap="square" rtlCol="0">
            <a:spAutoFit/>
          </a:bodyPr>
          <a:lstStyle/>
          <a:p>
            <a:r>
              <a:rPr lang="en-US" sz="800" b="1" dirty="0">
                <a:solidFill>
                  <a:srgbClr val="0B3588"/>
                </a:solidFill>
              </a:rPr>
              <a:t>Comments or Concerns:</a:t>
            </a:r>
          </a:p>
          <a:p>
            <a:r>
              <a:rPr lang="en-US" sz="800" dirty="0">
                <a:solidFill>
                  <a:srgbClr val="0B3588"/>
                </a:solidFill>
              </a:rPr>
              <a:t>John Johnston</a:t>
            </a:r>
          </a:p>
          <a:p>
            <a:r>
              <a:rPr lang="en-US" sz="800" dirty="0">
                <a:solidFill>
                  <a:srgbClr val="0B3588"/>
                </a:solidFill>
                <a:hlinkClick r:id="rId24">
                  <a:extLst>
                    <a:ext uri="{A12FA001-AC4F-418D-AE19-62706E023703}">
                      <ahyp:hlinkClr xmlns:ahyp="http://schemas.microsoft.com/office/drawing/2018/hyperlinkcolor" val="tx"/>
                    </a:ext>
                  </a:extLst>
                </a:hlinkClick>
              </a:rPr>
              <a:t>jjohnston@newyorkbussales.com</a:t>
            </a:r>
            <a:endParaRPr lang="en-US" sz="800" dirty="0">
              <a:solidFill>
                <a:srgbClr val="0B3588"/>
              </a:solidFill>
            </a:endParaRPr>
          </a:p>
          <a:p>
            <a:r>
              <a:rPr lang="en-US" sz="800" dirty="0">
                <a:solidFill>
                  <a:srgbClr val="0B3588"/>
                </a:solidFill>
              </a:rPr>
              <a:t>Cell 315-263-0766</a:t>
            </a:r>
          </a:p>
        </p:txBody>
      </p:sp>
    </p:spTree>
    <p:extLst>
      <p:ext uri="{BB962C8B-B14F-4D97-AF65-F5344CB8AC3E}">
        <p14:creationId xmlns:p14="http://schemas.microsoft.com/office/powerpoint/2010/main" val="3355240659"/>
      </p:ext>
    </p:extLst>
  </p:cSld>
  <p:clrMapOvr>
    <a:masterClrMapping/>
  </p:clrMapOvr>
</p:sld>
</file>

<file path=ppt/theme/theme1.xml><?xml version="1.0" encoding="utf-8"?>
<a:theme xmlns:a="http://schemas.openxmlformats.org/drawingml/2006/main" name="Office Theme">
  <a:themeElements>
    <a:clrScheme name="New York Bus Sales 01">
      <a:dk1>
        <a:sysClr val="windowText" lastClr="000000"/>
      </a:dk1>
      <a:lt1>
        <a:sysClr val="window" lastClr="FFFFFF"/>
      </a:lt1>
      <a:dk2>
        <a:srgbClr val="80807D"/>
      </a:dk2>
      <a:lt2>
        <a:srgbClr val="EEECE1"/>
      </a:lt2>
      <a:accent1>
        <a:srgbClr val="0048BD"/>
      </a:accent1>
      <a:accent2>
        <a:srgbClr val="0B3588"/>
      </a:accent2>
      <a:accent3>
        <a:srgbClr val="FFCD34"/>
      </a:accent3>
      <a:accent4>
        <a:srgbClr val="FF9900"/>
      </a:accent4>
      <a:accent5>
        <a:srgbClr val="B03330"/>
      </a:accent5>
      <a:accent6>
        <a:srgbClr val="82C359"/>
      </a:accent6>
      <a:hlink>
        <a:srgbClr val="3399FF"/>
      </a:hlink>
      <a:folHlink>
        <a:srgbClr val="0B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5F8D7A656304F8D7C261D54F5FAF5" ma:contentTypeVersion="18" ma:contentTypeDescription="Create a new document." ma:contentTypeScope="" ma:versionID="fa98f9db843fbd0382f7936248e956c2">
  <xsd:schema xmlns:xsd="http://www.w3.org/2001/XMLSchema" xmlns:xs="http://www.w3.org/2001/XMLSchema" xmlns:p="http://schemas.microsoft.com/office/2006/metadata/properties" xmlns:ns2="6ee98f41-a178-4933-bc91-9575cba1a2c1" targetNamespace="http://schemas.microsoft.com/office/2006/metadata/properties" ma:root="true" ma:fieldsID="788bfafc40703ea5467cc1e9ae335306" ns2:_="">
    <xsd:import namespace="6ee98f41-a178-4933-bc91-9575cba1a2c1"/>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igrationWizIdPermissionLevels" minOccurs="0"/>
                <xsd:element ref="ns2:MigrationWizIdDocumentLibraryPermissions" minOccurs="0"/>
                <xsd:element ref="ns2:MigrationWizIdSecurityGroup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98f41-a178-4933-bc91-9575cba1a2c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e33658f-19da-4b7d-b662-bcdc89fc9c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igrationWizIdPermissionLevels" ma:index="21" nillable="true" ma:displayName="MigrationWizIdPermissionLevels" ma:internalName="MigrationWizIdPermissionLevels">
      <xsd:simpleType>
        <xsd:restriction base="dms:Text"/>
      </xsd:simpleType>
    </xsd:element>
    <xsd:element name="MigrationWizIdDocumentLibraryPermissions" ma:index="22" nillable="true" ma:displayName="MigrationWizIdDocumentLibraryPermissions" ma:internalName="MigrationWizIdDocumentLibraryPermissions">
      <xsd:simpleType>
        <xsd:restriction base="dms:Text"/>
      </xsd:simpleType>
    </xsd:element>
    <xsd:element name="MigrationWizIdSecurityGroups" ma:index="23" nillable="true" ma:displayName="MigrationWizIdSecurityGroups" ma:internalName="MigrationWizIdSecurityGroup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0 xmlns="6ee98f41-a178-4933-bc91-9575cba1a2c1" xsi:nil="true"/>
    <MigrationWizId xmlns="6ee98f41-a178-4933-bc91-9575cba1a2c1" xsi:nil="true"/>
    <lcf76f155ced4ddcb4097134ff3c332f xmlns="6ee98f41-a178-4933-bc91-9575cba1a2c1">
      <Terms xmlns="http://schemas.microsoft.com/office/infopath/2007/PartnerControls"/>
    </lcf76f155ced4ddcb4097134ff3c332f>
    <MigrationWizIdDocumentLibraryPermissions xmlns="6ee98f41-a178-4933-bc91-9575cba1a2c1" xsi:nil="true"/>
    <MigrationWizIdVersion xmlns="6ee98f41-a178-4933-bc91-9575cba1a2c1" xsi:nil="true"/>
    <MigrationWizIdPermissions xmlns="6ee98f41-a178-4933-bc91-9575cba1a2c1" xsi:nil="true"/>
    <MigrationWizIdSecurityGroups xmlns="6ee98f41-a178-4933-bc91-9575cba1a2c1" xsi:nil="true"/>
    <MigrationWizIdPermissionLevels xmlns="6ee98f41-a178-4933-bc91-9575cba1a2c1" xsi:nil="true"/>
  </documentManagement>
</p:properties>
</file>

<file path=customXml/itemProps1.xml><?xml version="1.0" encoding="utf-8"?>
<ds:datastoreItem xmlns:ds="http://schemas.openxmlformats.org/officeDocument/2006/customXml" ds:itemID="{7FB21B6E-4C98-4E59-951F-FF2E3702851D}"/>
</file>

<file path=customXml/itemProps2.xml><?xml version="1.0" encoding="utf-8"?>
<ds:datastoreItem xmlns:ds="http://schemas.openxmlformats.org/officeDocument/2006/customXml" ds:itemID="{A1EA956D-9181-46DC-A1F0-8FB2766D90D4}"/>
</file>

<file path=customXml/itemProps3.xml><?xml version="1.0" encoding="utf-8"?>
<ds:datastoreItem xmlns:ds="http://schemas.openxmlformats.org/officeDocument/2006/customXml" ds:itemID="{840D6C3C-FC43-4310-AA13-3E90BED051FF}"/>
</file>

<file path=docProps/app.xml><?xml version="1.0" encoding="utf-8"?>
<Properties xmlns="http://schemas.openxmlformats.org/officeDocument/2006/extended-properties" xmlns:vt="http://schemas.openxmlformats.org/officeDocument/2006/docPropsVTypes">
  <TotalTime>3105</TotalTime>
  <Words>406</Words>
  <Application>Microsoft Office PowerPoint</Application>
  <PresentationFormat>Letter Paper (8.5x11 in)</PresentationFormat>
  <Paragraphs>89</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 Service Update #23-0121</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Maggiolino</dc:creator>
  <cp:lastModifiedBy>John Johnston</cp:lastModifiedBy>
  <cp:revision>80</cp:revision>
  <dcterms:created xsi:type="dcterms:W3CDTF">2015-10-07T13:47:43Z</dcterms:created>
  <dcterms:modified xsi:type="dcterms:W3CDTF">2023-01-21T16:13:53Z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0x0101007955F8D7A656304F8D7C261D54F5FAF5</vt:lpwstr>
  </property>
</Properties>
</file>