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256" r:id="rId2"/>
    <p:sldId id="265" r:id="rId3"/>
    <p:sldId id="259" r:id="rId4"/>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B35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snapToObjects="1">
      <p:cViewPr varScale="1">
        <p:scale>
          <a:sx n="51" d="100"/>
          <a:sy n="51" d="100"/>
        </p:scale>
        <p:origin x="241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Johnston" userId="83f87ad2-7f60-4aca-8bea-4ecd60af5197" providerId="ADAL" clId="{16A43935-E0ED-4ABB-A86C-23F50B09ECBD}"/>
    <pc:docChg chg="modSld">
      <pc:chgData name="John Johnston" userId="83f87ad2-7f60-4aca-8bea-4ecd60af5197" providerId="ADAL" clId="{16A43935-E0ED-4ABB-A86C-23F50B09ECBD}" dt="2023-02-11T14:26:18.412" v="4" actId="20577"/>
      <pc:docMkLst>
        <pc:docMk/>
      </pc:docMkLst>
      <pc:sldChg chg="modSp mod">
        <pc:chgData name="John Johnston" userId="83f87ad2-7f60-4aca-8bea-4ecd60af5197" providerId="ADAL" clId="{16A43935-E0ED-4ABB-A86C-23F50B09ECBD}" dt="2023-02-11T14:26:18.412" v="4" actId="20577"/>
        <pc:sldMkLst>
          <pc:docMk/>
          <pc:sldMk cId="348455383" sldId="256"/>
        </pc:sldMkLst>
        <pc:spChg chg="mod">
          <ac:chgData name="John Johnston" userId="83f87ad2-7f60-4aca-8bea-4ecd60af5197" providerId="ADAL" clId="{16A43935-E0ED-4ABB-A86C-23F50B09ECBD}" dt="2023-02-11T14:26:18.412" v="4" actId="20577"/>
          <ac:spMkLst>
            <pc:docMk/>
            <pc:sldMk cId="348455383" sldId="256"/>
            <ac:spMk id="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2/11/2023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2/11/2023</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3</a:t>
            </a:fld>
            <a:endParaRPr lang="en-US" dirty="0"/>
          </a:p>
        </p:txBody>
      </p:sp>
    </p:spTree>
    <p:extLst>
      <p:ext uri="{BB962C8B-B14F-4D97-AF65-F5344CB8AC3E}">
        <p14:creationId xmlns:p14="http://schemas.microsoft.com/office/powerpoint/2010/main" val="137500760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2/11/2023</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jlewin@nybussales.com" TargetMode="External"/><Relationship Id="rId13" Type="http://schemas.openxmlformats.org/officeDocument/2006/relationships/hyperlink" Target="mailto:sconway@nybussales.com" TargetMode="External"/><Relationship Id="rId18" Type="http://schemas.openxmlformats.org/officeDocument/2006/relationships/hyperlink" Target="mailto:blamaitis@newyorkbussales.com" TargetMode="External"/><Relationship Id="rId3" Type="http://schemas.openxmlformats.org/officeDocument/2006/relationships/hyperlink" Target="mailto:mwoodman@newyorkbussales.com" TargetMode="External"/><Relationship Id="rId21" Type="http://schemas.openxmlformats.org/officeDocument/2006/relationships/hyperlink" Target="mailto:breiling@newyorkbussales.com" TargetMode="External"/><Relationship Id="rId7" Type="http://schemas.openxmlformats.org/officeDocument/2006/relationships/hyperlink" Target="mailto:jlewin@newyorkbussales.com" TargetMode="External"/><Relationship Id="rId12" Type="http://schemas.openxmlformats.org/officeDocument/2006/relationships/hyperlink" Target="mailto:sconway@newyorkbussales.com" TargetMode="External"/><Relationship Id="rId17" Type="http://schemas.openxmlformats.org/officeDocument/2006/relationships/hyperlink" Target="mailto:dwallace@newyorkbussales.com" TargetMode="External"/><Relationship Id="rId2" Type="http://schemas.openxmlformats.org/officeDocument/2006/relationships/notesSlide" Target="../notesSlides/notesSlide1.xml"/><Relationship Id="rId16" Type="http://schemas.openxmlformats.org/officeDocument/2006/relationships/hyperlink" Target="mailto:rhemund@newyorkbussales.com" TargetMode="External"/><Relationship Id="rId20" Type="http://schemas.openxmlformats.org/officeDocument/2006/relationships/hyperlink" Target="mailto:ptucker@newyorkbussales.com" TargetMode="External"/><Relationship Id="rId1" Type="http://schemas.openxmlformats.org/officeDocument/2006/relationships/slideLayout" Target="../slideLayouts/slideLayout5.xml"/><Relationship Id="rId6" Type="http://schemas.openxmlformats.org/officeDocument/2006/relationships/hyperlink" Target="mailto:bcox@nybussales.com" TargetMode="External"/><Relationship Id="rId11" Type="http://schemas.openxmlformats.org/officeDocument/2006/relationships/hyperlink" Target="mailto:dgrant@nybussales.com" TargetMode="External"/><Relationship Id="rId24" Type="http://schemas.openxmlformats.org/officeDocument/2006/relationships/hyperlink" Target="mailto:jjohnston@newyorkbussales.com" TargetMode="External"/><Relationship Id="rId5" Type="http://schemas.openxmlformats.org/officeDocument/2006/relationships/hyperlink" Target="mailto:tneveldine@newyorkbussales.com" TargetMode="External"/><Relationship Id="rId15" Type="http://schemas.openxmlformats.org/officeDocument/2006/relationships/hyperlink" Target="mailto:tcornwall@newyorkbussales.com" TargetMode="External"/><Relationship Id="rId23" Type="http://schemas.openxmlformats.org/officeDocument/2006/relationships/hyperlink" Target="mailto:mmcdonald@newyorkbussales.com" TargetMode="External"/><Relationship Id="rId10" Type="http://schemas.openxmlformats.org/officeDocument/2006/relationships/hyperlink" Target="mailto:jmattner@#newyorkbussales.com" TargetMode="External"/><Relationship Id="rId19" Type="http://schemas.openxmlformats.org/officeDocument/2006/relationships/hyperlink" Target="mailto:breith@newyorkbussales.com" TargetMode="External"/><Relationship Id="rId4" Type="http://schemas.openxmlformats.org/officeDocument/2006/relationships/hyperlink" Target="mailto:gmcquade@newyorkbussales.com" TargetMode="External"/><Relationship Id="rId9" Type="http://schemas.openxmlformats.org/officeDocument/2006/relationships/hyperlink" Target="mailto:gmaniacek@newyorkbussales.com" TargetMode="External"/><Relationship Id="rId14" Type="http://schemas.openxmlformats.org/officeDocument/2006/relationships/hyperlink" Target="mailto:jroeser@newyorkbussales.com" TargetMode="External"/><Relationship Id="rId22" Type="http://schemas.openxmlformats.org/officeDocument/2006/relationships/hyperlink" Target="mailto:bshepard@newyork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342900" y="3761868"/>
            <a:ext cx="6172200" cy="339725"/>
          </a:xfrm>
        </p:spPr>
        <p:txBody>
          <a:bodyPr/>
          <a:lstStyle/>
          <a:p>
            <a:pPr algn="ctr"/>
            <a:r>
              <a:rPr lang="en-US" dirty="0"/>
              <a:t>Tank May Crack When Pressure Testing</a:t>
            </a:r>
          </a:p>
        </p:txBody>
      </p:sp>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 Service Update #23-0211</a:t>
            </a:r>
          </a:p>
        </p:txBody>
      </p:sp>
      <p:sp>
        <p:nvSpPr>
          <p:cNvPr id="7" name="Content Placeholder 6"/>
          <p:cNvSpPr>
            <a:spLocks noGrp="1"/>
          </p:cNvSpPr>
          <p:nvPr>
            <p:ph sz="quarter" idx="14"/>
          </p:nvPr>
        </p:nvSpPr>
        <p:spPr>
          <a:xfrm>
            <a:off x="342900" y="4101593"/>
            <a:ext cx="6172200" cy="3609023"/>
          </a:xfrm>
        </p:spPr>
        <p:txBody>
          <a:bodyPr>
            <a:normAutofit/>
          </a:bodyPr>
          <a:lstStyle/>
          <a:p>
            <a:pPr marL="0" indent="0" algn="just">
              <a:buNone/>
            </a:pPr>
            <a:r>
              <a:rPr lang="en-US" dirty="0"/>
              <a:t>Recently we have been made aware that when pressure testing the coolant system on the T3FE product that the reservoir has cracked causing coolant to leak. FIGURE #1</a:t>
            </a:r>
          </a:p>
          <a:p>
            <a:pPr marL="0" indent="0" algn="just">
              <a:buNone/>
            </a:pPr>
            <a:r>
              <a:rPr lang="en-US" dirty="0"/>
              <a:t>Upon further investigation, small cracks can be seen where the neck for the cap is screwed to the plastic tank. FIGURE #2</a:t>
            </a:r>
          </a:p>
          <a:p>
            <a:pPr marL="0" indent="0" algn="just">
              <a:buNone/>
            </a:pPr>
            <a:r>
              <a:rPr lang="en-US" dirty="0"/>
              <a:t>When testing the system, it is recommended to ensure the area around the filler neck is clean and dry. Appy the correct pressure to the system and let stand for 15-30 minutes while monitoring for any drop in pressure. If there is a drop and no other leaks have been found,  closely check for leaks in the area where the neck is attached to the reservoir.. </a:t>
            </a:r>
          </a:p>
          <a:p>
            <a:pPr marL="0" indent="0" algn="just">
              <a:buNone/>
            </a:pPr>
            <a:r>
              <a:rPr lang="en-US" dirty="0"/>
              <a:t>PLEASE NOTE:</a:t>
            </a:r>
          </a:p>
          <a:p>
            <a:pPr marL="0" indent="0" algn="just">
              <a:buNone/>
            </a:pPr>
            <a:r>
              <a:rPr lang="en-US" dirty="0"/>
              <a:t>To avoid injury from hot coolant, pressure testing should be done while the unit is cool and not after engine has been running. You must also confirm that the cap installed is the correct pressure and not exceed that pressure when testing the system</a:t>
            </a:r>
          </a:p>
        </p:txBody>
      </p:sp>
      <p:sp>
        <p:nvSpPr>
          <p:cNvPr id="9" name="Text Placeholder 8"/>
          <p:cNvSpPr>
            <a:spLocks noGrp="1"/>
          </p:cNvSpPr>
          <p:nvPr>
            <p:ph type="body" sz="quarter" idx="16"/>
          </p:nvPr>
        </p:nvSpPr>
        <p:spPr/>
        <p:txBody>
          <a:bodyPr/>
          <a:lstStyle/>
          <a:p>
            <a:r>
              <a:rPr lang="en-US" dirty="0"/>
              <a:t>T3FE Coolant Reservoir Issue</a:t>
            </a:r>
          </a:p>
        </p:txBody>
      </p:sp>
      <p:pic>
        <p:nvPicPr>
          <p:cNvPr id="1026" name="Picture 2" descr="New and Used Blue Bird School Buses - Central States Bus Sales">
            <a:extLst>
              <a:ext uri="{FF2B5EF4-FFF2-40B4-BE49-F238E27FC236}">
                <a16:creationId xmlns:a16="http://schemas.microsoft.com/office/drawing/2014/main" id="{7C3A6615-6DD6-9733-66F8-A1399BCDEF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0250" y="2026731"/>
            <a:ext cx="28575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85286E-A466-48E5-8DF0-88217FDE185F}"/>
              </a:ext>
            </a:extLst>
          </p:cNvPr>
          <p:cNvSpPr>
            <a:spLocks noGrp="1"/>
          </p:cNvSpPr>
          <p:nvPr>
            <p:ph type="sldNum" sz="quarter" idx="12"/>
          </p:nvPr>
        </p:nvSpPr>
        <p:spPr/>
        <p:txBody>
          <a:bodyPr/>
          <a:lstStyle/>
          <a:p>
            <a:fld id="{C554EB52-A39F-1E42-ACC2-3A5CA4B651D3}" type="slidenum">
              <a:rPr lang="en-US" smtClean="0"/>
              <a:pPr/>
              <a:t>2</a:t>
            </a:fld>
            <a:endParaRPr lang="en-US" dirty="0"/>
          </a:p>
        </p:txBody>
      </p:sp>
      <p:sp>
        <p:nvSpPr>
          <p:cNvPr id="6" name="Content Placeholder 5">
            <a:extLst>
              <a:ext uri="{FF2B5EF4-FFF2-40B4-BE49-F238E27FC236}">
                <a16:creationId xmlns:a16="http://schemas.microsoft.com/office/drawing/2014/main" id="{D132DBC1-BA2F-446D-BC58-9830FB98B2AB}"/>
              </a:ext>
            </a:extLst>
          </p:cNvPr>
          <p:cNvSpPr>
            <a:spLocks noGrp="1"/>
          </p:cNvSpPr>
          <p:nvPr>
            <p:ph sz="quarter" idx="16"/>
          </p:nvPr>
        </p:nvSpPr>
        <p:spPr>
          <a:xfrm>
            <a:off x="495981" y="4716764"/>
            <a:ext cx="6019119" cy="1674660"/>
          </a:xfrm>
        </p:spPr>
        <p:txBody>
          <a:bodyPr/>
          <a:lstStyle/>
          <a:p>
            <a:pPr marL="0" indent="0" algn="just">
              <a:buNone/>
            </a:pPr>
            <a:r>
              <a:rPr lang="en-US" dirty="0"/>
              <a:t>SHOULD THE RESERVOIR BE FOUND DEFECTIVE AND REQUIRE REPLACEMENT PLEASE CONTACT GTECH PARTS WITH THE BODY NUMBER OF THE UNIT TO ENSURE IT IS REPLACED WITH THE PROPER RESERVOIR. </a:t>
            </a:r>
          </a:p>
        </p:txBody>
      </p:sp>
      <p:pic>
        <p:nvPicPr>
          <p:cNvPr id="8" name="Picture 7">
            <a:extLst>
              <a:ext uri="{FF2B5EF4-FFF2-40B4-BE49-F238E27FC236}">
                <a16:creationId xmlns:a16="http://schemas.microsoft.com/office/drawing/2014/main" id="{5F2A60D5-40DB-A056-730B-EF8458B1C047}"/>
              </a:ext>
            </a:extLst>
          </p:cNvPr>
          <p:cNvPicPr>
            <a:picLocks noChangeAspect="1"/>
          </p:cNvPicPr>
          <p:nvPr/>
        </p:nvPicPr>
        <p:blipFill>
          <a:blip r:embed="rId2"/>
          <a:stretch>
            <a:fillRect/>
          </a:stretch>
        </p:blipFill>
        <p:spPr>
          <a:xfrm>
            <a:off x="495981" y="257174"/>
            <a:ext cx="2933019" cy="3663281"/>
          </a:xfrm>
          <a:prstGeom prst="rect">
            <a:avLst/>
          </a:prstGeom>
        </p:spPr>
      </p:pic>
      <p:pic>
        <p:nvPicPr>
          <p:cNvPr id="10" name="Picture 9">
            <a:extLst>
              <a:ext uri="{FF2B5EF4-FFF2-40B4-BE49-F238E27FC236}">
                <a16:creationId xmlns:a16="http://schemas.microsoft.com/office/drawing/2014/main" id="{9F0EE5F7-02EC-E7BF-E103-4C22BBC5C704}"/>
              </a:ext>
            </a:extLst>
          </p:cNvPr>
          <p:cNvPicPr>
            <a:picLocks noChangeAspect="1"/>
          </p:cNvPicPr>
          <p:nvPr/>
        </p:nvPicPr>
        <p:blipFill>
          <a:blip r:embed="rId3"/>
          <a:stretch>
            <a:fillRect/>
          </a:stretch>
        </p:blipFill>
        <p:spPr>
          <a:xfrm>
            <a:off x="3652837" y="257173"/>
            <a:ext cx="2952315" cy="3663281"/>
          </a:xfrm>
          <a:prstGeom prst="rect">
            <a:avLst/>
          </a:prstGeom>
        </p:spPr>
      </p:pic>
      <p:sp>
        <p:nvSpPr>
          <p:cNvPr id="11" name="TextBox 10">
            <a:extLst>
              <a:ext uri="{FF2B5EF4-FFF2-40B4-BE49-F238E27FC236}">
                <a16:creationId xmlns:a16="http://schemas.microsoft.com/office/drawing/2014/main" id="{81D96011-2E10-A276-85A6-304104C9E140}"/>
              </a:ext>
            </a:extLst>
          </p:cNvPr>
          <p:cNvSpPr txBox="1"/>
          <p:nvPr/>
        </p:nvSpPr>
        <p:spPr>
          <a:xfrm>
            <a:off x="1340364" y="4100103"/>
            <a:ext cx="1244251" cy="338554"/>
          </a:xfrm>
          <a:prstGeom prst="rect">
            <a:avLst/>
          </a:prstGeom>
          <a:noFill/>
        </p:spPr>
        <p:txBody>
          <a:bodyPr wrap="none" rtlCol="0">
            <a:spAutoFit/>
          </a:bodyPr>
          <a:lstStyle/>
          <a:p>
            <a:r>
              <a:rPr lang="en-US" dirty="0"/>
              <a:t>FIGURE #1</a:t>
            </a:r>
          </a:p>
        </p:txBody>
      </p:sp>
      <p:sp>
        <p:nvSpPr>
          <p:cNvPr id="12" name="TextBox 11">
            <a:extLst>
              <a:ext uri="{FF2B5EF4-FFF2-40B4-BE49-F238E27FC236}">
                <a16:creationId xmlns:a16="http://schemas.microsoft.com/office/drawing/2014/main" id="{37BB534C-04E4-619F-2733-31EE3E08480D}"/>
              </a:ext>
            </a:extLst>
          </p:cNvPr>
          <p:cNvSpPr txBox="1"/>
          <p:nvPr/>
        </p:nvSpPr>
        <p:spPr>
          <a:xfrm>
            <a:off x="4401631" y="4100103"/>
            <a:ext cx="1244251" cy="338554"/>
          </a:xfrm>
          <a:prstGeom prst="rect">
            <a:avLst/>
          </a:prstGeom>
          <a:noFill/>
        </p:spPr>
        <p:txBody>
          <a:bodyPr wrap="none" rtlCol="0">
            <a:spAutoFit/>
          </a:bodyPr>
          <a:lstStyle/>
          <a:p>
            <a:r>
              <a:rPr lang="en-US" dirty="0"/>
              <a:t>FIGURE #2</a:t>
            </a:r>
          </a:p>
        </p:txBody>
      </p:sp>
    </p:spTree>
    <p:extLst>
      <p:ext uri="{BB962C8B-B14F-4D97-AF65-F5344CB8AC3E}">
        <p14:creationId xmlns:p14="http://schemas.microsoft.com/office/powerpoint/2010/main" val="1153007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541" y="308242"/>
            <a:ext cx="6083585" cy="721286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Slide Number Placeholder 1"/>
          <p:cNvSpPr>
            <a:spLocks noGrp="1"/>
          </p:cNvSpPr>
          <p:nvPr>
            <p:ph type="sldNum" sz="quarter" idx="12"/>
          </p:nvPr>
        </p:nvSpPr>
        <p:spPr/>
        <p:txBody>
          <a:bodyPr/>
          <a:lstStyle/>
          <a:p>
            <a:fld id="{C554EB52-A39F-1E42-ACC2-3A5CA4B651D3}" type="slidenum">
              <a:rPr lang="en-US" smtClean="0"/>
              <a:pPr/>
              <a:t>3</a:t>
            </a:fld>
            <a:endParaRPr lang="en-US" dirty="0"/>
          </a:p>
        </p:txBody>
      </p:sp>
      <p:sp>
        <p:nvSpPr>
          <p:cNvPr id="4" name="Content Placeholder 3"/>
          <p:cNvSpPr>
            <a:spLocks noGrp="1"/>
          </p:cNvSpPr>
          <p:nvPr>
            <p:ph sz="quarter" idx="13"/>
          </p:nvPr>
        </p:nvSpPr>
        <p:spPr>
          <a:xfrm>
            <a:off x="357539" y="308242"/>
            <a:ext cx="6083585" cy="641143"/>
          </a:xfrm>
        </p:spPr>
        <p:txBody>
          <a:bodyPr>
            <a:normAutofit/>
          </a:bodyPr>
          <a:lstStyle/>
          <a:p>
            <a:r>
              <a:rPr lang="en-US" sz="1400" dirty="0"/>
              <a:t>CONTACT OUR SERVICE OR PARTS DEPARTMENT WITH ANY QUESTIONS</a:t>
            </a:r>
          </a:p>
          <a:p>
            <a:endParaRPr lang="en-US" dirty="0"/>
          </a:p>
        </p:txBody>
      </p:sp>
      <p:sp>
        <p:nvSpPr>
          <p:cNvPr id="6" name="TextBox 5">
            <a:extLst>
              <a:ext uri="{FF2B5EF4-FFF2-40B4-BE49-F238E27FC236}">
                <a16:creationId xmlns:a16="http://schemas.microsoft.com/office/drawing/2014/main" id="{3721EF0F-E02B-46DC-9902-56880C9A4D2D}"/>
              </a:ext>
            </a:extLst>
          </p:cNvPr>
          <p:cNvSpPr txBox="1"/>
          <p:nvPr/>
        </p:nvSpPr>
        <p:spPr>
          <a:xfrm>
            <a:off x="3249829" y="696624"/>
            <a:ext cx="3191297" cy="6894195"/>
          </a:xfrm>
          <a:prstGeom prst="rect">
            <a:avLst/>
          </a:prstGeom>
          <a:noFill/>
        </p:spPr>
        <p:txBody>
          <a:bodyPr wrap="square" rtlCol="0">
            <a:spAutoFit/>
          </a:bodyPr>
          <a:lstStyle/>
          <a:p>
            <a:pPr algn="ctr"/>
            <a:r>
              <a:rPr lang="en-US" sz="1800" b="1" dirty="0">
                <a:solidFill>
                  <a:srgbClr val="0B3588"/>
                </a:solidFill>
              </a:rPr>
              <a:t>PARTS</a:t>
            </a:r>
          </a:p>
          <a:p>
            <a:pPr algn="ctr"/>
            <a:r>
              <a:rPr lang="en-US" sz="1400" dirty="0">
                <a:solidFill>
                  <a:srgbClr val="0B3588"/>
                </a:solidFill>
              </a:rPr>
              <a:t> </a:t>
            </a:r>
            <a:endParaRPr lang="en-US" sz="1400" b="1" i="1" u="sng" dirty="0">
              <a:solidFill>
                <a:srgbClr val="0B3588"/>
              </a:solidFill>
            </a:endParaRPr>
          </a:p>
          <a:p>
            <a:pPr algn="ctr"/>
            <a:r>
              <a:rPr lang="fi-FI" sz="1400" b="1" i="1" u="sng" dirty="0">
                <a:solidFill>
                  <a:srgbClr val="0B3588"/>
                </a:solidFill>
              </a:rPr>
              <a:t>Director of Parts</a:t>
            </a:r>
          </a:p>
          <a:p>
            <a:pPr algn="ctr"/>
            <a:r>
              <a:rPr lang="fi-FI" sz="1400" dirty="0">
                <a:solidFill>
                  <a:srgbClr val="0B3588"/>
                </a:solidFill>
              </a:rPr>
              <a:t>Matt ”Woody” Woodman</a:t>
            </a:r>
          </a:p>
          <a:p>
            <a:pPr algn="ctr"/>
            <a:r>
              <a:rPr lang="fi-FI" sz="1400" dirty="0">
                <a:solidFill>
                  <a:schemeClr val="accent2"/>
                </a:solidFill>
                <a:hlinkClick r:id="rId3">
                  <a:extLst>
                    <a:ext uri="{A12FA001-AC4F-418D-AE19-62706E023703}">
                      <ahyp:hlinkClr xmlns:ahyp="http://schemas.microsoft.com/office/drawing/2018/hyperlinkcolor" val="tx"/>
                    </a:ext>
                  </a:extLst>
                </a:hlinkClick>
              </a:rPr>
              <a:t>mwoodman@newyorkbussales.com</a:t>
            </a:r>
            <a:endParaRPr lang="fi-FI" sz="1400" dirty="0">
              <a:solidFill>
                <a:schemeClr val="accent2"/>
              </a:solidFill>
            </a:endParaRPr>
          </a:p>
          <a:p>
            <a:pPr algn="ctr"/>
            <a:r>
              <a:rPr lang="fi-FI" sz="1400" dirty="0">
                <a:solidFill>
                  <a:srgbClr val="0B3588"/>
                </a:solidFill>
              </a:rPr>
              <a:t>CELL 315-271-9748</a:t>
            </a:r>
          </a:p>
          <a:p>
            <a:pPr algn="ctr"/>
            <a:endParaRPr lang="fi-FI" sz="800" b="1"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Gari McQuade</a:t>
            </a:r>
          </a:p>
          <a:p>
            <a:pPr algn="ctr"/>
            <a:r>
              <a:rPr lang="fi-FI" sz="1400" dirty="0">
                <a:solidFill>
                  <a:srgbClr val="0B3588"/>
                </a:solidFill>
                <a:hlinkClick r:id="rId4">
                  <a:extLst>
                    <a:ext uri="{A12FA001-AC4F-418D-AE19-62706E023703}">
                      <ahyp:hlinkClr xmlns:ahyp="http://schemas.microsoft.com/office/drawing/2018/hyperlinkcolor" val="tx"/>
                    </a:ext>
                  </a:extLst>
                </a:hlinkClick>
              </a:rPr>
              <a:t>gmcquade@newyorkbussales.com</a:t>
            </a:r>
            <a:endParaRPr lang="fi-FI" sz="1400" dirty="0">
              <a:solidFill>
                <a:srgbClr val="0B3588"/>
              </a:solidFill>
            </a:endParaRPr>
          </a:p>
          <a:p>
            <a:pPr algn="ctr"/>
            <a:r>
              <a:rPr lang="fi-FI" sz="800" dirty="0">
                <a:solidFill>
                  <a:srgbClr val="0B3588"/>
                </a:solidFill>
              </a:rPr>
              <a:t>                              </a:t>
            </a:r>
            <a:r>
              <a:rPr lang="fi-FI" sz="1400" dirty="0">
                <a:solidFill>
                  <a:srgbClr val="0B3588"/>
                </a:solidFill>
              </a:rPr>
              <a:t>Ted Nerveldine			</a:t>
            </a:r>
          </a:p>
          <a:p>
            <a:pPr algn="ctr"/>
            <a:r>
              <a:rPr lang="fi-FI" sz="1400" dirty="0">
                <a:solidFill>
                  <a:srgbClr val="0B3588"/>
                </a:solidFill>
                <a:hlinkClick r:id="rId5">
                  <a:extLst>
                    <a:ext uri="{A12FA001-AC4F-418D-AE19-62706E023703}">
                      <ahyp:hlinkClr xmlns:ahyp="http://schemas.microsoft.com/office/drawing/2018/hyperlinkcolor" val="tx"/>
                    </a:ext>
                  </a:extLst>
                </a:hlinkClick>
              </a:rPr>
              <a:t>tneveldine@newyorkbussales.com</a:t>
            </a:r>
            <a:r>
              <a:rPr lang="fi-FI" sz="1400" dirty="0">
                <a:solidFill>
                  <a:srgbClr val="0B3588"/>
                </a:solidFill>
              </a:rPr>
              <a:t> 	</a:t>
            </a:r>
            <a:endParaRPr lang="fi-FI" sz="800" dirty="0">
              <a:solidFill>
                <a:srgbClr val="0B3588"/>
              </a:solidFill>
              <a:hlinkClick r:id="rId6"/>
            </a:endParaRPr>
          </a:p>
          <a:p>
            <a:pPr algn="ctr"/>
            <a:r>
              <a:rPr lang="fi-FI" sz="1400" dirty="0">
                <a:solidFill>
                  <a:srgbClr val="0B3588"/>
                </a:solidFill>
              </a:rPr>
              <a:t>John Lewin</a:t>
            </a:r>
          </a:p>
          <a:p>
            <a:pPr algn="ctr"/>
            <a:r>
              <a:rPr lang="fi-FI" sz="1400" dirty="0">
                <a:solidFill>
                  <a:srgbClr val="0B3588"/>
                </a:solidFill>
                <a:hlinkClick r:id="rId7">
                  <a:extLst>
                    <a:ext uri="{A12FA001-AC4F-418D-AE19-62706E023703}">
                      <ahyp:hlinkClr xmlns:ahyp="http://schemas.microsoft.com/office/drawing/2018/hyperlinkcolor" val="tx"/>
                    </a:ext>
                  </a:extLst>
                </a:hlinkClick>
              </a:rPr>
              <a:t>jlewin@newyorkbussales.com</a:t>
            </a:r>
            <a:endParaRPr lang="fi-FI" sz="800" dirty="0">
              <a:solidFill>
                <a:srgbClr val="0B3588"/>
              </a:solidFill>
              <a:hlinkClick r:id="rId8"/>
            </a:endParaRPr>
          </a:p>
          <a:p>
            <a:pPr algn="ctr"/>
            <a:r>
              <a:rPr lang="fi-FI" sz="1400" dirty="0">
                <a:solidFill>
                  <a:srgbClr val="0B3588"/>
                </a:solidFill>
              </a:rPr>
              <a:t>      Garry Maniacek	</a:t>
            </a:r>
          </a:p>
          <a:p>
            <a:pPr algn="ctr"/>
            <a:r>
              <a:rPr lang="fi-FI" sz="1400" dirty="0">
                <a:solidFill>
                  <a:srgbClr val="0B3588"/>
                </a:solidFill>
                <a:hlinkClick r:id="rId9">
                  <a:extLst>
                    <a:ext uri="{A12FA001-AC4F-418D-AE19-62706E023703}">
                      <ahyp:hlinkClr xmlns:ahyp="http://schemas.microsoft.com/office/drawing/2018/hyperlinkcolor" val="tx"/>
                    </a:ext>
                  </a:extLst>
                </a:hlinkClick>
              </a:rPr>
              <a:t>gmaniacek@newyorkbussales.com</a:t>
            </a:r>
            <a:endParaRPr lang="fi-FI" sz="1400" dirty="0">
              <a:solidFill>
                <a:srgbClr val="0B3588"/>
              </a:solidFill>
            </a:endParaRPr>
          </a:p>
          <a:p>
            <a:pPr algn="ctr"/>
            <a:r>
              <a:rPr lang="fi-FI" sz="1400" dirty="0">
                <a:solidFill>
                  <a:srgbClr val="0B3588"/>
                </a:solidFill>
              </a:rPr>
              <a:t>Jim Mattner</a:t>
            </a:r>
          </a:p>
          <a:p>
            <a:pPr algn="ctr"/>
            <a:r>
              <a:rPr lang="fi-FI" sz="1400" dirty="0">
                <a:solidFill>
                  <a:schemeClr val="accent2"/>
                </a:solidFill>
                <a:hlinkClick r:id="rId10">
                  <a:extLst>
                    <a:ext uri="{A12FA001-AC4F-418D-AE19-62706E023703}">
                      <ahyp:hlinkClr xmlns:ahyp="http://schemas.microsoft.com/office/drawing/2018/hyperlinkcolor" val="tx"/>
                    </a:ext>
                  </a:extLst>
                </a:hlinkClick>
              </a:rPr>
              <a:t>jmattner@#newyorkbussales.com</a:t>
            </a:r>
            <a:endParaRPr lang="fi-FI" sz="1400" dirty="0">
              <a:solidFill>
                <a:schemeClr val="accent2"/>
              </a:solidFill>
            </a:endParaRPr>
          </a:p>
          <a:p>
            <a:pPr algn="ctr"/>
            <a:r>
              <a:rPr lang="fi-FI" sz="1400" dirty="0">
                <a:solidFill>
                  <a:srgbClr val="0B3588"/>
                </a:solidFill>
              </a:rPr>
              <a:t> 	</a:t>
            </a:r>
            <a:endParaRPr lang="fi-FI" sz="1400" dirty="0">
              <a:solidFill>
                <a:srgbClr val="0B3588"/>
              </a:solidFill>
              <a:hlinkClick r:id="rId11"/>
            </a:endParaRPr>
          </a:p>
          <a:p>
            <a:pPr algn="ctr"/>
            <a:r>
              <a:rPr lang="fi-FI" sz="1400" dirty="0">
                <a:solidFill>
                  <a:srgbClr val="0B3588"/>
                </a:solidFill>
              </a:rPr>
              <a:t> </a:t>
            </a:r>
            <a:r>
              <a:rPr lang="fi-FI" sz="1400" b="1" dirty="0">
                <a:solidFill>
                  <a:srgbClr val="0B3588"/>
                </a:solidFill>
              </a:rPr>
              <a:t>Albany/Middletown: 866-867-1100</a:t>
            </a:r>
          </a:p>
          <a:p>
            <a:pPr algn="ctr"/>
            <a:endParaRPr lang="fi-FI" sz="800" dirty="0">
              <a:solidFill>
                <a:srgbClr val="0B3588"/>
              </a:solidFill>
            </a:endParaRPr>
          </a:p>
          <a:p>
            <a:pPr algn="ctr"/>
            <a:r>
              <a:rPr lang="fi-FI" sz="1400" dirty="0">
                <a:solidFill>
                  <a:srgbClr val="0B3588"/>
                </a:solidFill>
              </a:rPr>
              <a:t>Sean Conway</a:t>
            </a:r>
          </a:p>
          <a:p>
            <a:pPr algn="ctr"/>
            <a:r>
              <a:rPr lang="fi-FI" sz="1400" dirty="0">
                <a:solidFill>
                  <a:srgbClr val="0B3588"/>
                </a:solidFill>
                <a:hlinkClick r:id="rId12">
                  <a:extLst>
                    <a:ext uri="{A12FA001-AC4F-418D-AE19-62706E023703}">
                      <ahyp:hlinkClr xmlns:ahyp="http://schemas.microsoft.com/office/drawing/2018/hyperlinkcolor" val="tx"/>
                    </a:ext>
                  </a:extLst>
                </a:hlinkClick>
              </a:rPr>
              <a:t>sconway@newyorkbussales.com</a:t>
            </a:r>
            <a:endParaRPr lang="fi-FI" sz="1400" dirty="0">
              <a:solidFill>
                <a:srgbClr val="0B3588"/>
              </a:solidFill>
            </a:endParaRPr>
          </a:p>
          <a:p>
            <a:pPr algn="ctr"/>
            <a:r>
              <a:rPr lang="sv-SE" sz="1400" dirty="0">
                <a:solidFill>
                  <a:srgbClr val="0B3588"/>
                </a:solidFill>
              </a:rPr>
              <a:t>Dan Haight</a:t>
            </a:r>
            <a:endParaRPr lang="fi-FI" sz="1400" dirty="0">
              <a:solidFill>
                <a:srgbClr val="0B3588"/>
              </a:solidFill>
            </a:endParaRPr>
          </a:p>
          <a:p>
            <a:pPr algn="ctr"/>
            <a:r>
              <a:rPr lang="fi-FI" sz="1400" dirty="0">
                <a:solidFill>
                  <a:srgbClr val="0B3588"/>
                </a:solidFill>
                <a:hlinkClick r:id="rId13">
                  <a:extLst>
                    <a:ext uri="{A12FA001-AC4F-418D-AE19-62706E023703}">
                      <ahyp:hlinkClr xmlns:ahyp="http://schemas.microsoft.com/office/drawing/2018/hyperlinkcolor" val="tx"/>
                    </a:ext>
                  </a:extLst>
                </a:hlinkClick>
              </a:rPr>
              <a:t>dhaight@newyorkbussales.com</a:t>
            </a:r>
          </a:p>
          <a:p>
            <a:pPr algn="ctr"/>
            <a:r>
              <a:rPr lang="fi-FI" sz="1400" dirty="0">
                <a:solidFill>
                  <a:srgbClr val="0B3588"/>
                </a:solidFill>
              </a:rPr>
              <a:t> </a:t>
            </a:r>
          </a:p>
          <a:p>
            <a:pPr algn="ctr"/>
            <a:r>
              <a:rPr lang="sv-SE" sz="1400" b="1" dirty="0">
                <a:solidFill>
                  <a:srgbClr val="0B3588"/>
                </a:solidFill>
              </a:rPr>
              <a:t>Rochester: 800-463-3232</a:t>
            </a:r>
          </a:p>
          <a:p>
            <a:pPr algn="ctr"/>
            <a:endParaRPr lang="sv-SE" sz="800" dirty="0">
              <a:solidFill>
                <a:srgbClr val="0B3588"/>
              </a:solidFill>
            </a:endParaRPr>
          </a:p>
          <a:p>
            <a:pPr algn="ctr"/>
            <a:r>
              <a:rPr lang="sv-SE" sz="1400" dirty="0">
                <a:solidFill>
                  <a:srgbClr val="0B3588"/>
                </a:solidFill>
              </a:rPr>
              <a:t>James Roeser</a:t>
            </a:r>
          </a:p>
          <a:p>
            <a:pPr algn="ctr"/>
            <a:r>
              <a:rPr lang="sv-SE" sz="1400" dirty="0">
                <a:solidFill>
                  <a:srgbClr val="0B3588"/>
                </a:solidFill>
                <a:hlinkClick r:id="rId14">
                  <a:extLst>
                    <a:ext uri="{A12FA001-AC4F-418D-AE19-62706E023703}">
                      <ahyp:hlinkClr xmlns:ahyp="http://schemas.microsoft.com/office/drawing/2018/hyperlinkcolor" val="tx"/>
                    </a:ext>
                  </a:extLst>
                </a:hlinkClick>
              </a:rPr>
              <a:t>jroeser@newyorkbussales.com</a:t>
            </a:r>
            <a:r>
              <a:rPr lang="sv-SE" sz="1400" dirty="0">
                <a:solidFill>
                  <a:srgbClr val="0B3588"/>
                </a:solidFill>
              </a:rPr>
              <a:t> </a:t>
            </a:r>
          </a:p>
          <a:p>
            <a:pPr algn="ctr"/>
            <a:r>
              <a:rPr lang="sv-SE" sz="1400" dirty="0">
                <a:solidFill>
                  <a:srgbClr val="0B3588"/>
                </a:solidFill>
              </a:rPr>
              <a:t>Tesea Cornwall</a:t>
            </a:r>
          </a:p>
          <a:p>
            <a:pPr algn="ctr"/>
            <a:r>
              <a:rPr lang="sv-SE" sz="1400" dirty="0">
                <a:solidFill>
                  <a:schemeClr val="accent2"/>
                </a:solidFill>
                <a:hlinkClick r:id="rId15">
                  <a:extLst>
                    <a:ext uri="{A12FA001-AC4F-418D-AE19-62706E023703}">
                      <ahyp:hlinkClr xmlns:ahyp="http://schemas.microsoft.com/office/drawing/2018/hyperlinkcolor" val="tx"/>
                    </a:ext>
                  </a:extLst>
                </a:hlinkClick>
              </a:rPr>
              <a:t>tcornwall@newyorkbussales.com</a:t>
            </a:r>
            <a:r>
              <a:rPr lang="sv-SE" sz="1400" dirty="0">
                <a:solidFill>
                  <a:schemeClr val="accent2"/>
                </a:solidFill>
              </a:rPr>
              <a:t> </a:t>
            </a:r>
          </a:p>
        </p:txBody>
      </p:sp>
      <p:sp>
        <p:nvSpPr>
          <p:cNvPr id="7" name="TextBox 6">
            <a:extLst>
              <a:ext uri="{FF2B5EF4-FFF2-40B4-BE49-F238E27FC236}">
                <a16:creationId xmlns:a16="http://schemas.microsoft.com/office/drawing/2014/main" id="{9A8286D0-4476-4CFE-A506-198A97A64E39}"/>
              </a:ext>
            </a:extLst>
          </p:cNvPr>
          <p:cNvSpPr txBox="1"/>
          <p:nvPr/>
        </p:nvSpPr>
        <p:spPr>
          <a:xfrm>
            <a:off x="357537" y="696624"/>
            <a:ext cx="3191297" cy="6478697"/>
          </a:xfrm>
          <a:prstGeom prst="rect">
            <a:avLst/>
          </a:prstGeom>
          <a:noFill/>
        </p:spPr>
        <p:txBody>
          <a:bodyPr wrap="square" rtlCol="0">
            <a:spAutoFit/>
          </a:bodyPr>
          <a:lstStyle/>
          <a:p>
            <a:pPr algn="ctr"/>
            <a:r>
              <a:rPr lang="en-US" sz="1800" b="1" dirty="0">
                <a:solidFill>
                  <a:srgbClr val="0B3588"/>
                </a:solidFill>
              </a:rPr>
              <a:t>SERVICE</a:t>
            </a:r>
          </a:p>
          <a:p>
            <a:pPr algn="ctr"/>
            <a:endParaRPr lang="en-US" sz="1200" b="1" dirty="0">
              <a:solidFill>
                <a:srgbClr val="0B3588"/>
              </a:solidFill>
            </a:endParaRPr>
          </a:p>
          <a:p>
            <a:pPr algn="ctr"/>
            <a:r>
              <a:rPr lang="en-US" sz="1400" b="1" i="1" u="sng" dirty="0">
                <a:solidFill>
                  <a:srgbClr val="0B3588"/>
                </a:solidFill>
              </a:rPr>
              <a:t>Director of Service</a:t>
            </a:r>
          </a:p>
          <a:p>
            <a:pPr algn="ctr"/>
            <a:r>
              <a:rPr lang="en-US" sz="1400" dirty="0">
                <a:solidFill>
                  <a:srgbClr val="0B3588"/>
                </a:solidFill>
              </a:rPr>
              <a:t>Ryan Hemund</a:t>
            </a:r>
          </a:p>
          <a:p>
            <a:pPr algn="ctr"/>
            <a:r>
              <a:rPr lang="en-US" sz="1400" dirty="0">
                <a:solidFill>
                  <a:srgbClr val="0B3588"/>
                </a:solidFill>
                <a:hlinkClick r:id="rId16">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r>
              <a:rPr lang="en-US" sz="1400" dirty="0">
                <a:solidFill>
                  <a:srgbClr val="0B3588"/>
                </a:solidFill>
              </a:rPr>
              <a:t>CELL 315-561-9121</a:t>
            </a:r>
          </a:p>
          <a:p>
            <a:pPr algn="ctr"/>
            <a:endParaRPr lang="en-US" sz="800"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Daryl Wallace</a:t>
            </a:r>
          </a:p>
          <a:p>
            <a:pPr algn="ctr"/>
            <a:r>
              <a:rPr lang="fi-FI" sz="1400" dirty="0">
                <a:solidFill>
                  <a:schemeClr val="accent2"/>
                </a:solidFill>
                <a:hlinkClick r:id="rId17">
                  <a:extLst>
                    <a:ext uri="{A12FA001-AC4F-418D-AE19-62706E023703}">
                      <ahyp:hlinkClr xmlns:ahyp="http://schemas.microsoft.com/office/drawing/2018/hyperlinkcolor" val="tx"/>
                    </a:ext>
                  </a:extLst>
                </a:hlinkClick>
              </a:rPr>
              <a:t>dwallace@newyorkbussales.com</a:t>
            </a:r>
            <a:endParaRPr lang="fi-FI" sz="1400" dirty="0">
              <a:solidFill>
                <a:schemeClr val="accent2"/>
              </a:solidFill>
            </a:endParaRPr>
          </a:p>
          <a:p>
            <a:pPr algn="ctr"/>
            <a:r>
              <a:rPr lang="fi-FI" sz="1400" dirty="0">
                <a:solidFill>
                  <a:srgbClr val="0B3588"/>
                </a:solidFill>
              </a:rPr>
              <a:t>          Brian Lamaitis		</a:t>
            </a:r>
          </a:p>
          <a:p>
            <a:pPr algn="ctr"/>
            <a:r>
              <a:rPr lang="fi-FI" sz="1400" dirty="0">
                <a:solidFill>
                  <a:srgbClr val="0B3588"/>
                </a:solidFill>
                <a:hlinkClick r:id="rId18">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19">
                  <a:extLst>
                    <a:ext uri="{A12FA001-AC4F-418D-AE19-62706E023703}">
                      <ahyp:hlinkClr xmlns:ahyp="http://schemas.microsoft.com/office/drawing/2018/hyperlinkcolor" val="tx"/>
                    </a:ext>
                  </a:extLst>
                </a:hlinkClick>
              </a:rPr>
              <a:t>breith@newyorkbussales.com</a:t>
            </a:r>
            <a:endParaRPr lang="fi-FI" sz="800" dirty="0">
              <a:solidFill>
                <a:srgbClr val="0B3588"/>
              </a:solidFill>
              <a:hlinkClick r:id="rId8"/>
            </a:endParaRPr>
          </a:p>
          <a:p>
            <a:pPr algn="ctr"/>
            <a:r>
              <a:rPr lang="fi-FI" sz="1400" dirty="0">
                <a:solidFill>
                  <a:srgbClr val="0B3588"/>
                </a:solidFill>
              </a:rPr>
              <a:t>    Phil Tucker	</a:t>
            </a:r>
          </a:p>
          <a:p>
            <a:pPr algn="ctr"/>
            <a:r>
              <a:rPr lang="fi-FI" sz="1400" dirty="0">
                <a:solidFill>
                  <a:srgbClr val="0B3588"/>
                </a:solidFill>
                <a:hlinkClick r:id="rId20">
                  <a:extLst>
                    <a:ext uri="{A12FA001-AC4F-418D-AE19-62706E023703}">
                      <ahyp:hlinkClr xmlns:ahyp="http://schemas.microsoft.com/office/drawing/2018/hyperlinkcolor" val="tx"/>
                    </a:ext>
                  </a:extLst>
                </a:hlinkClick>
              </a:rPr>
              <a:t>ptucker@newyorkbussales.com</a:t>
            </a:r>
            <a:r>
              <a:rPr lang="fi-FI" sz="1400" dirty="0">
                <a:solidFill>
                  <a:srgbClr val="0B3588"/>
                </a:solidFill>
              </a:rPr>
              <a:t> 	</a:t>
            </a:r>
            <a:endParaRPr lang="fi-FI" sz="1400" dirty="0">
              <a:solidFill>
                <a:srgbClr val="0B3588"/>
              </a:solidFill>
              <a:hlinkClick r:id="rId11"/>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21">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Rochester: 800-463-3232</a:t>
            </a:r>
          </a:p>
          <a:p>
            <a:pPr algn="ctr"/>
            <a:endParaRPr lang="sv-SE" sz="800" dirty="0">
              <a:solidFill>
                <a:srgbClr val="0B3588"/>
              </a:solidFill>
            </a:endParaRPr>
          </a:p>
          <a:p>
            <a:pPr algn="ctr"/>
            <a:r>
              <a:rPr lang="sv-SE" sz="1400" dirty="0">
                <a:solidFill>
                  <a:srgbClr val="0B3588"/>
                </a:solidFill>
              </a:rPr>
              <a:t>Brandon Shepard</a:t>
            </a:r>
          </a:p>
          <a:p>
            <a:pPr algn="ctr"/>
            <a:r>
              <a:rPr lang="sv-SE" sz="1400" dirty="0">
                <a:solidFill>
                  <a:srgbClr val="0B3588"/>
                </a:solidFill>
                <a:hlinkClick r:id="rId22">
                  <a:extLst>
                    <a:ext uri="{A12FA001-AC4F-418D-AE19-62706E023703}">
                      <ahyp:hlinkClr xmlns:ahyp="http://schemas.microsoft.com/office/drawing/2018/hyperlinkcolor" val="tx"/>
                    </a:ext>
                  </a:extLst>
                </a:hlinkClick>
              </a:rPr>
              <a:t>bshepard@newyorkbussales.com</a:t>
            </a:r>
            <a:endParaRPr lang="sv-SE" sz="1400" dirty="0">
              <a:solidFill>
                <a:srgbClr val="0B3588"/>
              </a:solidFill>
            </a:endParaRPr>
          </a:p>
          <a:p>
            <a:pPr algn="ctr"/>
            <a:endParaRPr lang="sv-SE" sz="8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Mc Donald</a:t>
            </a:r>
          </a:p>
          <a:p>
            <a:pPr algn="ctr"/>
            <a:r>
              <a:rPr lang="sv-SE" sz="1300" dirty="0">
                <a:solidFill>
                  <a:srgbClr val="0B3588"/>
                </a:solidFill>
                <a:hlinkClick r:id="rId23">
                  <a:extLst>
                    <a:ext uri="{A12FA001-AC4F-418D-AE19-62706E023703}">
                      <ahyp:hlinkClr xmlns:ahyp="http://schemas.microsoft.com/office/drawing/2018/hyperlinkcolor" val="tx"/>
                    </a:ext>
                  </a:extLst>
                </a:hlinkClick>
              </a:rPr>
              <a:t>mmcdonald@newyorkbussales.com</a:t>
            </a:r>
            <a:r>
              <a:rPr lang="sv-SE" sz="1300" dirty="0">
                <a:solidFill>
                  <a:srgbClr val="0B3588"/>
                </a:solidFill>
              </a:rPr>
              <a:t> </a:t>
            </a:r>
          </a:p>
        </p:txBody>
      </p:sp>
      <p:sp>
        <p:nvSpPr>
          <p:cNvPr id="8" name="TextBox 7">
            <a:extLst>
              <a:ext uri="{FF2B5EF4-FFF2-40B4-BE49-F238E27FC236}">
                <a16:creationId xmlns:a16="http://schemas.microsoft.com/office/drawing/2014/main" id="{F6463A24-4FFB-4631-AF44-F2F5965455B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24">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spTree>
    <p:extLst>
      <p:ext uri="{BB962C8B-B14F-4D97-AF65-F5344CB8AC3E}">
        <p14:creationId xmlns:p14="http://schemas.microsoft.com/office/powerpoint/2010/main" val="3355240659"/>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E2C7FCE1-7253-46E1-9050-B33D83444BB4}"/>
</file>

<file path=customXml/itemProps2.xml><?xml version="1.0" encoding="utf-8"?>
<ds:datastoreItem xmlns:ds="http://schemas.openxmlformats.org/officeDocument/2006/customXml" ds:itemID="{8B77C1B4-B2EF-444E-B180-C8C7ADC6F808}"/>
</file>

<file path=customXml/itemProps3.xml><?xml version="1.0" encoding="utf-8"?>
<ds:datastoreItem xmlns:ds="http://schemas.openxmlformats.org/officeDocument/2006/customXml" ds:itemID="{66EF6D8C-1E85-4A21-B54A-6A5A58220A20}"/>
</file>

<file path=docProps/app.xml><?xml version="1.0" encoding="utf-8"?>
<Properties xmlns="http://schemas.openxmlformats.org/officeDocument/2006/extended-properties" xmlns:vt="http://schemas.openxmlformats.org/officeDocument/2006/docPropsVTypes">
  <TotalTime>3089</TotalTime>
  <Words>453</Words>
  <Application>Microsoft Office PowerPoint</Application>
  <PresentationFormat>Letter Paper (8.5x11 in)</PresentationFormat>
  <Paragraphs>88</Paragraphs>
  <Slides>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 Service Update #23-0211</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80</cp:revision>
  <dcterms:created xsi:type="dcterms:W3CDTF">2015-10-07T13:47:43Z</dcterms:created>
  <dcterms:modified xsi:type="dcterms:W3CDTF">2023-02-11T14:26:24Z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