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65" r:id="rId3"/>
    <p:sldId id="267"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0807D"/>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51" d="100"/>
          <a:sy n="51" d="100"/>
        </p:scale>
        <p:origin x="241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1/31/2023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1/31/2023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1/31/2023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hyperlink" Target="mailto:breith@newyorkbussales.com" TargetMode="External"/><Relationship Id="rId13" Type="http://schemas.openxmlformats.org/officeDocument/2006/relationships/hyperlink" Target="mailto:bshepard@newyorkbussales.com" TargetMode="External"/><Relationship Id="rId3" Type="http://schemas.openxmlformats.org/officeDocument/2006/relationships/hyperlink" Target="mailto:jjohnston@newyorkbussales.com" TargetMode="External"/><Relationship Id="rId7" Type="http://schemas.openxmlformats.org/officeDocument/2006/relationships/hyperlink" Target="mailto:blamaitis@newyorkbussales.com" TargetMode="External"/><Relationship Id="rId12" Type="http://schemas.openxmlformats.org/officeDocument/2006/relationships/hyperlink" Target="mailto:breiling@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dwallace@newyorkbussales.com" TargetMode="External"/><Relationship Id="rId11" Type="http://schemas.openxmlformats.org/officeDocument/2006/relationships/hyperlink" Target="mailto:dgrant@nybussales.com" TargetMode="External"/><Relationship Id="rId5" Type="http://schemas.openxmlformats.org/officeDocument/2006/relationships/hyperlink" Target="mailto:rhemund@newyorkbussales.com" TargetMode="External"/><Relationship Id="rId10" Type="http://schemas.openxmlformats.org/officeDocument/2006/relationships/hyperlink" Target="mailto:ptucker@newyorkbussales.com" TargetMode="External"/><Relationship Id="rId4" Type="http://schemas.openxmlformats.org/officeDocument/2006/relationships/image" Target="../media/image10.png"/><Relationship Id="rId9" Type="http://schemas.openxmlformats.org/officeDocument/2006/relationships/hyperlink" Target="mailto:jlewin@nybussales.com" TargetMode="External"/><Relationship Id="rId14" Type="http://schemas.openxmlformats.org/officeDocument/2006/relationships/hyperlink" Target="mailto:mmcdonald@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342900" y="4169304"/>
            <a:ext cx="6172200" cy="339725"/>
          </a:xfrm>
        </p:spPr>
        <p:txBody>
          <a:bodyPr/>
          <a:lstStyle/>
          <a:p>
            <a:pPr algn="ctr"/>
            <a:r>
              <a:rPr lang="en-US" dirty="0"/>
              <a:t>ADDED ELECTRONIC ENGINE MODULE</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#23-0131</a:t>
            </a:r>
          </a:p>
        </p:txBody>
      </p:sp>
      <p:sp>
        <p:nvSpPr>
          <p:cNvPr id="7" name="Content Placeholder 6"/>
          <p:cNvSpPr>
            <a:spLocks noGrp="1"/>
          </p:cNvSpPr>
          <p:nvPr>
            <p:ph sz="quarter" idx="14"/>
          </p:nvPr>
        </p:nvSpPr>
        <p:spPr>
          <a:xfrm>
            <a:off x="342900" y="4572000"/>
            <a:ext cx="6172200" cy="3138616"/>
          </a:xfrm>
        </p:spPr>
        <p:txBody>
          <a:bodyPr>
            <a:normAutofit/>
          </a:bodyPr>
          <a:lstStyle/>
          <a:p>
            <a:pPr marL="0" indent="0" algn="just">
              <a:buNone/>
            </a:pPr>
            <a:r>
              <a:rPr lang="en-US" sz="1600" dirty="0">
                <a:latin typeface="Times New Roman" panose="02020603050405020304" pitchFamily="18" charset="0"/>
                <a:cs typeface="Times New Roman" panose="02020603050405020304" pitchFamily="18" charset="0"/>
              </a:rPr>
              <a:t>We have seen an electronic </a:t>
            </a:r>
            <a:r>
              <a:rPr lang="en-US" sz="1600" dirty="0">
                <a:solidFill>
                  <a:srgbClr val="80807D"/>
                </a:solidFill>
                <a:latin typeface="Times New Roman" panose="02020603050405020304" pitchFamily="18" charset="0"/>
                <a:cs typeface="Times New Roman" panose="02020603050405020304" pitchFamily="18" charset="0"/>
              </a:rPr>
              <a:t>module mounted on the top of the engine (FIGURES #1 &amp;</a:t>
            </a:r>
            <a:r>
              <a:rPr lang="en-US" sz="1600" dirty="0">
                <a:latin typeface="Times New Roman" panose="02020603050405020304" pitchFamily="18" charset="0"/>
                <a:cs typeface="Times New Roman" panose="02020603050405020304" pitchFamily="18" charset="0"/>
              </a:rPr>
              <a:t> #2) on recently delivered units.</a:t>
            </a:r>
          </a:p>
          <a:p>
            <a:pPr marL="0" indent="0" algn="just">
              <a:buNone/>
            </a:pPr>
            <a:r>
              <a:rPr lang="en-US" sz="1600" dirty="0">
                <a:latin typeface="Times New Roman" panose="02020603050405020304" pitchFamily="18" charset="0"/>
                <a:cs typeface="Times New Roman" panose="02020603050405020304" pitchFamily="18" charset="0"/>
              </a:rPr>
              <a:t>We </a:t>
            </a:r>
            <a:r>
              <a:rPr lang="en-US" sz="1600" dirty="0">
                <a:solidFill>
                  <a:srgbClr val="80807D"/>
                </a:solidFill>
                <a:latin typeface="Times New Roman" panose="02020603050405020304" pitchFamily="18" charset="0"/>
                <a:cs typeface="Times New Roman" panose="02020603050405020304" pitchFamily="18" charset="0"/>
              </a:rPr>
              <a:t>have learned that it is a “Connectivity Module” and </a:t>
            </a:r>
            <a:r>
              <a:rPr lang="en-US" sz="1600" dirty="0">
                <a:solidFill>
                  <a:srgbClr val="80807D"/>
                </a:solidFill>
                <a:effectLst/>
                <a:latin typeface="Times New Roman" panose="02020603050405020304" pitchFamily="18" charset="0"/>
                <a:ea typeface="Calibri" panose="020F0502020204030204" pitchFamily="34" charset="0"/>
                <a:cs typeface="Times New Roman" panose="02020603050405020304" pitchFamily="18" charset="0"/>
              </a:rPr>
              <a:t>is a Cummins® Inc. device that enables engines to have features like; system data logging, Connected Diagnostics, Connected Advisor, Connected Software Updates, ADEPT, etc. The Connectivity Module uses the vehicle J1939 network and the engine ECM to collect specific data to enable these features. It is located either on the engine or in the vehicle cabin.</a:t>
            </a:r>
          </a:p>
          <a:p>
            <a:pPr marL="0" indent="0" algn="just">
              <a:buNone/>
            </a:pPr>
            <a:r>
              <a:rPr lang="en-US" sz="1600" dirty="0">
                <a:solidFill>
                  <a:srgbClr val="80807D"/>
                </a:solidFill>
                <a:latin typeface="Times New Roman" panose="02020603050405020304" pitchFamily="18" charset="0"/>
                <a:cs typeface="Times New Roman" panose="02020603050405020304" pitchFamily="18" charset="0"/>
              </a:rPr>
              <a:t>FIGURE #3 shows an exploded view of the engine and location #4 is the Connectivity Module.</a:t>
            </a:r>
          </a:p>
        </p:txBody>
      </p:sp>
      <p:sp>
        <p:nvSpPr>
          <p:cNvPr id="9" name="Text Placeholder 8"/>
          <p:cNvSpPr>
            <a:spLocks noGrp="1"/>
          </p:cNvSpPr>
          <p:nvPr>
            <p:ph type="body" sz="quarter" idx="16"/>
          </p:nvPr>
        </p:nvSpPr>
        <p:spPr/>
        <p:txBody>
          <a:bodyPr/>
          <a:lstStyle/>
          <a:p>
            <a:r>
              <a:rPr lang="en-US" dirty="0"/>
              <a:t>CUMMINS CONNECTIVITY MODULE</a:t>
            </a:r>
          </a:p>
        </p:txBody>
      </p:sp>
      <p:pic>
        <p:nvPicPr>
          <p:cNvPr id="6" name="Picture 5">
            <a:extLst>
              <a:ext uri="{FF2B5EF4-FFF2-40B4-BE49-F238E27FC236}">
                <a16:creationId xmlns:a16="http://schemas.microsoft.com/office/drawing/2014/main" id="{4EBC85E9-0AC3-5751-4727-173A1F48E89D}"/>
              </a:ext>
            </a:extLst>
          </p:cNvPr>
          <p:cNvPicPr>
            <a:picLocks noChangeAspect="1"/>
          </p:cNvPicPr>
          <p:nvPr/>
        </p:nvPicPr>
        <p:blipFill>
          <a:blip r:embed="rId2"/>
          <a:stretch>
            <a:fillRect/>
          </a:stretch>
        </p:blipFill>
        <p:spPr>
          <a:xfrm>
            <a:off x="342899" y="2204254"/>
            <a:ext cx="3086101" cy="1858775"/>
          </a:xfrm>
          <a:prstGeom prst="rect">
            <a:avLst/>
          </a:prstGeom>
        </p:spPr>
      </p:pic>
      <p:pic>
        <p:nvPicPr>
          <p:cNvPr id="1028" name="Picture 4" descr="Image result for cummins logo">
            <a:extLst>
              <a:ext uri="{FF2B5EF4-FFF2-40B4-BE49-F238E27FC236}">
                <a16:creationId xmlns:a16="http://schemas.microsoft.com/office/drawing/2014/main" id="{3D768F37-EC53-DCFA-B17A-F6AFCB352B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772" y="2164630"/>
            <a:ext cx="2449068" cy="162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2</a:t>
            </a:fld>
            <a:endParaRPr lang="en-US" dirty="0"/>
          </a:p>
        </p:txBody>
      </p:sp>
      <p:pic>
        <p:nvPicPr>
          <p:cNvPr id="8" name="Content Placeholder 7" descr="A close-up of a machine&#10;&#10;Description automatically generated with low confidence">
            <a:extLst>
              <a:ext uri="{FF2B5EF4-FFF2-40B4-BE49-F238E27FC236}">
                <a16:creationId xmlns:a16="http://schemas.microsoft.com/office/drawing/2014/main" id="{E6956F10-24D6-BF41-7623-A14FF7FB3B5B}"/>
              </a:ext>
            </a:extLst>
          </p:cNvPr>
          <p:cNvPicPr>
            <a:picLocks noGrp="1" noChangeAspect="1"/>
          </p:cNvPicPr>
          <p:nvPr>
            <p:ph sz="quarter" idx="16"/>
          </p:nvPr>
        </p:nvPicPr>
        <p:blipFill>
          <a:blip r:embed="rId2"/>
          <a:stretch>
            <a:fillRect/>
          </a:stretch>
        </p:blipFill>
        <p:spPr>
          <a:xfrm rot="5400000">
            <a:off x="114694" y="555527"/>
            <a:ext cx="2818611" cy="2113957"/>
          </a:xfrm>
        </p:spPr>
      </p:pic>
      <p:sp>
        <p:nvSpPr>
          <p:cNvPr id="9" name="TextBox 8">
            <a:extLst>
              <a:ext uri="{FF2B5EF4-FFF2-40B4-BE49-F238E27FC236}">
                <a16:creationId xmlns:a16="http://schemas.microsoft.com/office/drawing/2014/main" id="{5BD7371D-7A31-0443-01F2-B9F2C7BA7EEF}"/>
              </a:ext>
            </a:extLst>
          </p:cNvPr>
          <p:cNvSpPr txBox="1"/>
          <p:nvPr/>
        </p:nvSpPr>
        <p:spPr>
          <a:xfrm>
            <a:off x="901873" y="3132892"/>
            <a:ext cx="1244251" cy="338554"/>
          </a:xfrm>
          <a:prstGeom prst="rect">
            <a:avLst/>
          </a:prstGeom>
          <a:noFill/>
        </p:spPr>
        <p:txBody>
          <a:bodyPr wrap="none" rtlCol="0">
            <a:spAutoFit/>
          </a:bodyPr>
          <a:lstStyle/>
          <a:p>
            <a:r>
              <a:rPr lang="en-US" dirty="0"/>
              <a:t>FIGURE #1</a:t>
            </a:r>
          </a:p>
        </p:txBody>
      </p:sp>
      <p:pic>
        <p:nvPicPr>
          <p:cNvPr id="11" name="Picture 10">
            <a:extLst>
              <a:ext uri="{FF2B5EF4-FFF2-40B4-BE49-F238E27FC236}">
                <a16:creationId xmlns:a16="http://schemas.microsoft.com/office/drawing/2014/main" id="{4E4D145B-A615-EBF4-EA33-0806C8CF1BA2}"/>
              </a:ext>
            </a:extLst>
          </p:cNvPr>
          <p:cNvPicPr>
            <a:picLocks noChangeAspect="1"/>
          </p:cNvPicPr>
          <p:nvPr/>
        </p:nvPicPr>
        <p:blipFill>
          <a:blip r:embed="rId3"/>
          <a:stretch>
            <a:fillRect/>
          </a:stretch>
        </p:blipFill>
        <p:spPr>
          <a:xfrm>
            <a:off x="3105150" y="235348"/>
            <a:ext cx="3285829" cy="2786463"/>
          </a:xfrm>
          <a:prstGeom prst="rect">
            <a:avLst/>
          </a:prstGeom>
        </p:spPr>
      </p:pic>
      <p:sp>
        <p:nvSpPr>
          <p:cNvPr id="12" name="TextBox 11">
            <a:extLst>
              <a:ext uri="{FF2B5EF4-FFF2-40B4-BE49-F238E27FC236}">
                <a16:creationId xmlns:a16="http://schemas.microsoft.com/office/drawing/2014/main" id="{5B3EF0EF-676E-4EC6-5FBA-9C8F8DA92C86}"/>
              </a:ext>
            </a:extLst>
          </p:cNvPr>
          <p:cNvSpPr txBox="1"/>
          <p:nvPr/>
        </p:nvSpPr>
        <p:spPr>
          <a:xfrm>
            <a:off x="4401631" y="3113842"/>
            <a:ext cx="1244251" cy="338554"/>
          </a:xfrm>
          <a:prstGeom prst="rect">
            <a:avLst/>
          </a:prstGeom>
          <a:noFill/>
        </p:spPr>
        <p:txBody>
          <a:bodyPr wrap="none" rtlCol="0">
            <a:spAutoFit/>
          </a:bodyPr>
          <a:lstStyle/>
          <a:p>
            <a:r>
              <a:rPr lang="en-US" dirty="0"/>
              <a:t>FIGURE #2</a:t>
            </a:r>
          </a:p>
        </p:txBody>
      </p:sp>
      <p:pic>
        <p:nvPicPr>
          <p:cNvPr id="2050" name="Picture 1" descr="GRAPHIC NOT FOUND">
            <a:extLst>
              <a:ext uri="{FF2B5EF4-FFF2-40B4-BE49-F238E27FC236}">
                <a16:creationId xmlns:a16="http://schemas.microsoft.com/office/drawing/2014/main" id="{8E5D10E7-B081-2F71-598D-6C4C251E7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521" y="3582527"/>
            <a:ext cx="5141810" cy="3427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A038520C-7643-D91C-B0C2-E9ED260AB456}"/>
              </a:ext>
            </a:extLst>
          </p:cNvPr>
          <p:cNvSpPr txBox="1"/>
          <p:nvPr/>
        </p:nvSpPr>
        <p:spPr>
          <a:xfrm>
            <a:off x="2855300" y="7121481"/>
            <a:ext cx="1244251" cy="338554"/>
          </a:xfrm>
          <a:prstGeom prst="rect">
            <a:avLst/>
          </a:prstGeom>
          <a:noFill/>
        </p:spPr>
        <p:txBody>
          <a:bodyPr wrap="none" rtlCol="0">
            <a:spAutoFit/>
          </a:bodyPr>
          <a:lstStyle/>
          <a:p>
            <a:r>
              <a:rPr lang="en-US" dirty="0"/>
              <a:t>FIGURE #3</a:t>
            </a:r>
          </a:p>
        </p:txBody>
      </p:sp>
    </p:spTree>
    <p:extLst>
      <p:ext uri="{BB962C8B-B14F-4D97-AF65-F5344CB8AC3E}">
        <p14:creationId xmlns:p14="http://schemas.microsoft.com/office/powerpoint/2010/main" val="115300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pic>
        <p:nvPicPr>
          <p:cNvPr id="10" name="Picture 9">
            <a:extLst>
              <a:ext uri="{FF2B5EF4-FFF2-40B4-BE49-F238E27FC236}">
                <a16:creationId xmlns:a16="http://schemas.microsoft.com/office/drawing/2014/main" id="{636C533C-D4CB-C767-EC6B-902C3CFD4835}"/>
              </a:ext>
            </a:extLst>
          </p:cNvPr>
          <p:cNvPicPr>
            <a:picLocks noChangeAspect="1"/>
          </p:cNvPicPr>
          <p:nvPr/>
        </p:nvPicPr>
        <p:blipFill>
          <a:blip r:embed="rId4"/>
          <a:stretch>
            <a:fillRect/>
          </a:stretch>
        </p:blipFill>
        <p:spPr>
          <a:xfrm>
            <a:off x="356790" y="278147"/>
            <a:ext cx="6084335" cy="7212193"/>
          </a:xfrm>
          <a:prstGeom prst="rect">
            <a:avLst/>
          </a:prstGeom>
        </p:spPr>
      </p:pic>
      <p:sp>
        <p:nvSpPr>
          <p:cNvPr id="11" name="TextBox 10">
            <a:extLst>
              <a:ext uri="{FF2B5EF4-FFF2-40B4-BE49-F238E27FC236}">
                <a16:creationId xmlns:a16="http://schemas.microsoft.com/office/drawing/2014/main" id="{C90D6FFF-F73C-B56F-3D4B-E0D71BB16DA3}"/>
              </a:ext>
            </a:extLst>
          </p:cNvPr>
          <p:cNvSpPr txBox="1"/>
          <p:nvPr/>
        </p:nvSpPr>
        <p:spPr>
          <a:xfrm>
            <a:off x="1803682" y="984921"/>
            <a:ext cx="3191297" cy="6678751"/>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5">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Daryl Wallace</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dwallace@newyorkbussales.com</a:t>
            </a:r>
            <a:endParaRPr lang="fi-FI" sz="1400" dirty="0">
              <a:solidFill>
                <a:srgbClr val="0B3588"/>
              </a:solidFill>
            </a:endParaRP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8">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9"/>
            </a:endParaRPr>
          </a:p>
          <a:p>
            <a:pPr algn="ctr"/>
            <a:r>
              <a:rPr lang="fi-FI" sz="1400" dirty="0">
                <a:solidFill>
                  <a:srgbClr val="0B3588"/>
                </a:solidFill>
              </a:rPr>
              <a:t>Phil Tucker</a:t>
            </a:r>
          </a:p>
          <a:p>
            <a:pPr algn="ctr"/>
            <a:r>
              <a:rPr lang="fi-FI" sz="1400" dirty="0">
                <a:solidFill>
                  <a:srgbClr val="0B3588"/>
                </a:solidFill>
                <a:hlinkClick r:id="rId10">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2">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13">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14">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12" name="Content Placeholder 3">
            <a:extLst>
              <a:ext uri="{FF2B5EF4-FFF2-40B4-BE49-F238E27FC236}">
                <a16:creationId xmlns:a16="http://schemas.microsoft.com/office/drawing/2014/main" id="{EE01DABF-1E36-78D2-6640-39EB2187AD06}"/>
              </a:ext>
            </a:extLst>
          </p:cNvPr>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F58A27A1-286B-4E08-9641-4E9D41BF9002}"/>
</file>

<file path=customXml/itemProps2.xml><?xml version="1.0" encoding="utf-8"?>
<ds:datastoreItem xmlns:ds="http://schemas.openxmlformats.org/officeDocument/2006/customXml" ds:itemID="{171DCFA5-B1F7-449C-A9A5-CFAED7B5E6E7}"/>
</file>

<file path=customXml/itemProps3.xml><?xml version="1.0" encoding="utf-8"?>
<ds:datastoreItem xmlns:ds="http://schemas.openxmlformats.org/officeDocument/2006/customXml" ds:itemID="{F977551C-447F-428C-9419-16605E8C293A}"/>
</file>

<file path=docProps/app.xml><?xml version="1.0" encoding="utf-8"?>
<Properties xmlns="http://schemas.openxmlformats.org/officeDocument/2006/extended-properties" xmlns:vt="http://schemas.openxmlformats.org/officeDocument/2006/docPropsVTypes">
  <TotalTime>3121</TotalTime>
  <Words>262</Words>
  <Application>Microsoft Office PowerPoint</Application>
  <PresentationFormat>Letter Paper (8.5x11 in)</PresentationFormat>
  <Paragraphs>54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 Service Update #23-0131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82</cp:revision>
  <dcterms:created xsi:type="dcterms:W3CDTF">2015-10-07T13:47:43Z</dcterms:created>
  <dcterms:modified xsi:type="dcterms:W3CDTF">2023-01-31T13:28:25Z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