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6" r:id="rId2"/>
    <p:sldId id="273" r:id="rId3"/>
    <p:sldId id="265" r:id="rId4"/>
    <p:sldId id="268" r:id="rId5"/>
    <p:sldId id="269" r:id="rId6"/>
    <p:sldId id="270" r:id="rId7"/>
    <p:sldId id="275" r:id="rId8"/>
    <p:sldId id="271" r:id="rId9"/>
    <p:sldId id="274" r:id="rId10"/>
    <p:sldId id="272" r:id="rId11"/>
    <p:sldId id="276" r:id="rId12"/>
    <p:sldId id="277" r:id="rId13"/>
    <p:sldId id="267" r:id="rId1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pPr/>
              <a:t>12/8/2022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pPr/>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pPr/>
              <a:t>12/8/2022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pPr/>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pPr/>
              <a:t>13</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e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e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e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e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e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pPr/>
              <a:t>12/8/2022</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pPr/>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18" Type="http://schemas.openxmlformats.org/officeDocument/2006/relationships/hyperlink" Target="mailto:bferre@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17" Type="http://schemas.openxmlformats.org/officeDocument/2006/relationships/hyperlink" Target="mailto:wlyons2@newyorkbussales.com" TargetMode="External"/><Relationship Id="rId2" Type="http://schemas.openxmlformats.org/officeDocument/2006/relationships/notesSlide" Target="../notesSlides/notesSlide1.xml"/><Relationship Id="rId16" Type="http://schemas.openxmlformats.org/officeDocument/2006/relationships/hyperlink" Target="mailto:wdaigler@newyorkbussales.com" TargetMode="Externa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dwallace@newyorkbussales.com" TargetMode="External"/><Relationship Id="rId15" Type="http://schemas.openxmlformats.org/officeDocument/2006/relationships/hyperlink" Target="mailto:kcoon@newyorkbussales.com" TargetMode="External"/><Relationship Id="rId10" Type="http://schemas.openxmlformats.org/officeDocument/2006/relationships/hyperlink" Target="mailto:dgrant@nybussales.com" TargetMode="External"/><Relationship Id="rId4" Type="http://schemas.openxmlformats.org/officeDocument/2006/relationships/hyperlink" Target="mailto:rhemund@newyorkbussales.com" TargetMode="External"/><Relationship Id="rId9" Type="http://schemas.openxmlformats.org/officeDocument/2006/relationships/hyperlink" Target="mailto:ptucker@newyorkbussales.com" TargetMode="External"/><Relationship Id="rId14" Type="http://schemas.openxmlformats.org/officeDocument/2006/relationships/hyperlink" Target="mailto:jcoon@newyorkbussales.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761868"/>
            <a:ext cx="6172200" cy="339725"/>
          </a:xfrm>
        </p:spPr>
        <p:txBody>
          <a:bodyPr/>
          <a:lstStyle/>
          <a:p>
            <a:pPr algn="ctr"/>
            <a:r>
              <a:rPr lang="en-US" dirty="0"/>
              <a:t>We provide the charger while you demo the bus!</a:t>
            </a:r>
          </a:p>
        </p:txBody>
      </p:sp>
      <p:sp>
        <p:nvSpPr>
          <p:cNvPr id="10" name="Slide Number Placeholder 9"/>
          <p:cNvSpPr>
            <a:spLocks noGrp="1"/>
          </p:cNvSpPr>
          <p:nvPr>
            <p:ph type="sldNum" sz="quarter" idx="12"/>
          </p:nvPr>
        </p:nvSpPr>
        <p:spPr/>
        <p:txBody>
          <a:bodyPr/>
          <a:lstStyle/>
          <a:p>
            <a:fld id="{C554EB52-A39F-1E42-ACC2-3A5CA4B651D3}" type="slidenum">
              <a:rPr lang="en-US" smtClean="0"/>
              <a:pPr/>
              <a:t>1</a:t>
            </a:fld>
            <a:endParaRPr lang="en-US" dirty="0"/>
          </a:p>
        </p:txBody>
      </p:sp>
      <p:sp>
        <p:nvSpPr>
          <p:cNvPr id="5" name="Title 4"/>
          <p:cNvSpPr>
            <a:spLocks noGrp="1"/>
          </p:cNvSpPr>
          <p:nvPr>
            <p:ph type="title"/>
          </p:nvPr>
        </p:nvSpPr>
        <p:spPr/>
        <p:txBody>
          <a:bodyPr>
            <a:normAutofit fontScale="90000"/>
          </a:bodyPr>
          <a:lstStyle/>
          <a:p>
            <a:r>
              <a:rPr lang="en-US" dirty="0"/>
              <a:t> Service Update #22-1207</a:t>
            </a:r>
          </a:p>
        </p:txBody>
      </p:sp>
      <p:sp>
        <p:nvSpPr>
          <p:cNvPr id="7" name="Content Placeholder 6"/>
          <p:cNvSpPr>
            <a:spLocks noGrp="1"/>
          </p:cNvSpPr>
          <p:nvPr>
            <p:ph sz="quarter" idx="14"/>
          </p:nvPr>
        </p:nvSpPr>
        <p:spPr>
          <a:xfrm>
            <a:off x="0" y="4101593"/>
            <a:ext cx="6857999" cy="3609023"/>
          </a:xfrm>
        </p:spPr>
        <p:txBody>
          <a:bodyPr/>
          <a:lstStyle/>
          <a:p>
            <a:pPr marL="0" indent="0" algn="just">
              <a:buNone/>
            </a:pPr>
            <a:r>
              <a:rPr lang="en-US" dirty="0"/>
              <a:t>The School Bus EV Charge is on……with New York Bus Sales and Blue Bird leading the way!! We currently have several demos being shown and test driven throughout New York with informational events being offered for those interested in starting their EV journey or simply wanting to gain knowledge on what is available.</a:t>
            </a:r>
          </a:p>
          <a:p>
            <a:pPr marL="0" indent="0" algn="just">
              <a:buNone/>
            </a:pPr>
            <a:r>
              <a:rPr lang="en-US" dirty="0"/>
              <a:t>Whereas EV charging stations are popping up all over, there are some locations where they may not be located nor assessable to a school bus, so we are providing chargers and adapters for customers to charge while at their locations!</a:t>
            </a:r>
          </a:p>
          <a:p>
            <a:pPr marL="0" indent="0" algn="just">
              <a:buNone/>
            </a:pPr>
            <a:r>
              <a:rPr lang="en-US" dirty="0"/>
              <a:t>Generally, these chargers are required to be on a circuit rated at 40 AMPS minimum and in most repair facilities there is a welder plug which is in a circuit greater than 40 AMPS. We have found that that there are several NEMA (National Electrical Manufactures Association) plug configurations used within shops for welding where chargers would be plugged in, and we have worked to assemble an assortment of adapters for these along with added extension cable.</a:t>
            </a:r>
          </a:p>
          <a:p>
            <a:pPr marL="0" indent="0" algn="just">
              <a:buNone/>
            </a:pPr>
            <a:r>
              <a:rPr lang="en-US" dirty="0"/>
              <a:t>The NEMA  plug configuration  on the charger is a 6-50R and FIGURE #1 shows the configuration. </a:t>
            </a:r>
          </a:p>
          <a:p>
            <a:pPr marL="0" indent="0" algn="just">
              <a:buNone/>
            </a:pPr>
            <a:endParaRPr lang="en-US" dirty="0"/>
          </a:p>
        </p:txBody>
      </p:sp>
      <p:sp>
        <p:nvSpPr>
          <p:cNvPr id="9" name="Text Placeholder 8"/>
          <p:cNvSpPr>
            <a:spLocks noGrp="1"/>
          </p:cNvSpPr>
          <p:nvPr>
            <p:ph type="body" sz="quarter" idx="16"/>
          </p:nvPr>
        </p:nvSpPr>
        <p:spPr/>
        <p:txBody>
          <a:bodyPr/>
          <a:lstStyle/>
          <a:p>
            <a:r>
              <a:rPr lang="en-US" dirty="0"/>
              <a:t>EV Chargers Provided With Demo Units</a:t>
            </a:r>
          </a:p>
        </p:txBody>
      </p:sp>
      <p:pic>
        <p:nvPicPr>
          <p:cNvPr id="3" name="Picture 2">
            <a:extLst>
              <a:ext uri="{FF2B5EF4-FFF2-40B4-BE49-F238E27FC236}">
                <a16:creationId xmlns:a16="http://schemas.microsoft.com/office/drawing/2014/main" id="{14A2F73A-CD3F-A804-5C06-76D0C93CC86A}"/>
              </a:ext>
            </a:extLst>
          </p:cNvPr>
          <p:cNvPicPr>
            <a:picLocks noChangeAspect="1"/>
          </p:cNvPicPr>
          <p:nvPr/>
        </p:nvPicPr>
        <p:blipFill>
          <a:blip r:embed="rId2"/>
          <a:stretch>
            <a:fillRect/>
          </a:stretch>
        </p:blipFill>
        <p:spPr>
          <a:xfrm>
            <a:off x="937636" y="2285056"/>
            <a:ext cx="1295019" cy="1369445"/>
          </a:xfrm>
          <a:prstGeom prst="rect">
            <a:avLst/>
          </a:prstGeom>
        </p:spPr>
      </p:pic>
      <p:pic>
        <p:nvPicPr>
          <p:cNvPr id="6" name="Picture 5">
            <a:extLst>
              <a:ext uri="{FF2B5EF4-FFF2-40B4-BE49-F238E27FC236}">
                <a16:creationId xmlns:a16="http://schemas.microsoft.com/office/drawing/2014/main" id="{74F0AF77-A471-57A2-6843-C90A4287B637}"/>
              </a:ext>
            </a:extLst>
          </p:cNvPr>
          <p:cNvPicPr>
            <a:picLocks noChangeAspect="1"/>
          </p:cNvPicPr>
          <p:nvPr/>
        </p:nvPicPr>
        <p:blipFill>
          <a:blip r:embed="rId3"/>
          <a:stretch>
            <a:fillRect/>
          </a:stretch>
        </p:blipFill>
        <p:spPr>
          <a:xfrm>
            <a:off x="4122411" y="2213244"/>
            <a:ext cx="1943110" cy="1548624"/>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10</a:t>
            </a:fld>
            <a:endParaRPr lang="en-US" dirty="0"/>
          </a:p>
        </p:txBody>
      </p:sp>
      <p:pic>
        <p:nvPicPr>
          <p:cNvPr id="3" name="Picture 2">
            <a:extLst>
              <a:ext uri="{FF2B5EF4-FFF2-40B4-BE49-F238E27FC236}">
                <a16:creationId xmlns:a16="http://schemas.microsoft.com/office/drawing/2014/main" id="{086B66FF-2065-D762-1B2D-32A40C01AB68}"/>
              </a:ext>
            </a:extLst>
          </p:cNvPr>
          <p:cNvPicPr>
            <a:picLocks noChangeAspect="1"/>
          </p:cNvPicPr>
          <p:nvPr/>
        </p:nvPicPr>
        <p:blipFill>
          <a:blip r:embed="rId2"/>
          <a:stretch>
            <a:fillRect/>
          </a:stretch>
        </p:blipFill>
        <p:spPr>
          <a:xfrm rot="5400000">
            <a:off x="-1035953" y="1395598"/>
            <a:ext cx="8929903" cy="6858000"/>
          </a:xfrm>
          <a:prstGeom prst="rect">
            <a:avLst/>
          </a:prstGeom>
        </p:spPr>
      </p:pic>
    </p:spTree>
    <p:extLst>
      <p:ext uri="{BB962C8B-B14F-4D97-AF65-F5344CB8AC3E}">
        <p14:creationId xmlns:p14="http://schemas.microsoft.com/office/powerpoint/2010/main" val="452467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11</a:t>
            </a:fld>
            <a:endParaRPr lang="en-US" dirty="0"/>
          </a:p>
        </p:txBody>
      </p:sp>
      <p:pic>
        <p:nvPicPr>
          <p:cNvPr id="5" name="Picture 4">
            <a:extLst>
              <a:ext uri="{FF2B5EF4-FFF2-40B4-BE49-F238E27FC236}">
                <a16:creationId xmlns:a16="http://schemas.microsoft.com/office/drawing/2014/main" id="{7F33B3FC-66C7-C834-7E20-488B3F915DC4}"/>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2173536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12</a:t>
            </a:fld>
            <a:endParaRPr lang="en-US" dirty="0"/>
          </a:p>
        </p:txBody>
      </p:sp>
      <p:pic>
        <p:nvPicPr>
          <p:cNvPr id="5" name="Picture 4">
            <a:extLst>
              <a:ext uri="{FF2B5EF4-FFF2-40B4-BE49-F238E27FC236}">
                <a16:creationId xmlns:a16="http://schemas.microsoft.com/office/drawing/2014/main" id="{EC4F4114-0472-5371-3792-C2F90587EC62}"/>
              </a:ext>
            </a:extLst>
          </p:cNvPr>
          <p:cNvPicPr>
            <a:picLocks noChangeAspect="1"/>
          </p:cNvPicPr>
          <p:nvPr/>
        </p:nvPicPr>
        <p:blipFill>
          <a:blip r:embed="rId2"/>
          <a:stretch>
            <a:fillRect/>
          </a:stretch>
        </p:blipFill>
        <p:spPr>
          <a:xfrm>
            <a:off x="0" y="0"/>
            <a:ext cx="6858000" cy="9144000"/>
          </a:xfrm>
          <a:prstGeom prst="rect">
            <a:avLst/>
          </a:prstGeom>
        </p:spPr>
      </p:pic>
    </p:spTree>
    <p:extLst>
      <p:ext uri="{BB962C8B-B14F-4D97-AF65-F5344CB8AC3E}">
        <p14:creationId xmlns:p14="http://schemas.microsoft.com/office/powerpoint/2010/main" val="3572157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13</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400" dirty="0"/>
              <a:t>CONTACT ANY OF OUR SERVICE LOCATIONS OR YOUR SALES REPRESENTATIVE WITH QUESTIONS</a:t>
            </a:r>
          </a:p>
          <a:p>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
        <p:nvSpPr>
          <p:cNvPr id="3" name="TextBox 2">
            <a:extLst>
              <a:ext uri="{FF2B5EF4-FFF2-40B4-BE49-F238E27FC236}">
                <a16:creationId xmlns:a16="http://schemas.microsoft.com/office/drawing/2014/main" id="{D91E18E3-D042-3EBC-C500-C1C4AEAE387D}"/>
              </a:ext>
            </a:extLst>
          </p:cNvPr>
          <p:cNvSpPr txBox="1"/>
          <p:nvPr/>
        </p:nvSpPr>
        <p:spPr>
          <a:xfrm>
            <a:off x="416874" y="984921"/>
            <a:ext cx="3191297" cy="6678751"/>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4">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dwallace@newyorkbussales.com</a:t>
            </a:r>
            <a:endParaRPr lang="fi-FI" sz="1400" dirty="0">
              <a:solidFill>
                <a:srgbClr val="0B3588"/>
              </a:solidFill>
            </a:endParaRP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9" name="TextBox 8">
            <a:extLst>
              <a:ext uri="{FF2B5EF4-FFF2-40B4-BE49-F238E27FC236}">
                <a16:creationId xmlns:a16="http://schemas.microsoft.com/office/drawing/2014/main" id="{283350B7-15C8-1452-9C99-D4AC6F5C762D}"/>
              </a:ext>
            </a:extLst>
          </p:cNvPr>
          <p:cNvSpPr txBox="1"/>
          <p:nvPr/>
        </p:nvSpPr>
        <p:spPr>
          <a:xfrm>
            <a:off x="3340597" y="949385"/>
            <a:ext cx="3100528" cy="6001643"/>
          </a:xfrm>
          <a:prstGeom prst="rect">
            <a:avLst/>
          </a:prstGeom>
          <a:noFill/>
        </p:spPr>
        <p:txBody>
          <a:bodyPr wrap="none" rtlCol="0">
            <a:spAutoFit/>
          </a:bodyPr>
          <a:lstStyle/>
          <a:p>
            <a:pPr algn="ctr"/>
            <a:endParaRPr lang="en-US" sz="1400" b="1" dirty="0">
              <a:solidFill>
                <a:schemeClr val="accent2"/>
              </a:solidFill>
            </a:endParaRPr>
          </a:p>
          <a:p>
            <a:pPr algn="ctr"/>
            <a:r>
              <a:rPr lang="en-US" sz="1400" b="1" dirty="0">
                <a:solidFill>
                  <a:schemeClr val="accent2"/>
                </a:solidFill>
              </a:rPr>
              <a:t>Director of Sales</a:t>
            </a:r>
          </a:p>
          <a:p>
            <a:pPr algn="ctr"/>
            <a:r>
              <a:rPr lang="en-US" sz="1400" b="1" dirty="0">
                <a:solidFill>
                  <a:schemeClr val="accent2"/>
                </a:solidFill>
              </a:rPr>
              <a:t>Jeremy Johnston</a:t>
            </a:r>
          </a:p>
          <a:p>
            <a:pPr algn="ctr"/>
            <a:r>
              <a:rPr lang="en-US" sz="1400" u="sng" dirty="0">
                <a:solidFill>
                  <a:schemeClr val="accent2"/>
                </a:solidFill>
              </a:rPr>
              <a:t>jjohnston@newyorkbussales.com</a:t>
            </a:r>
          </a:p>
          <a:p>
            <a:pPr algn="ctr"/>
            <a:r>
              <a:rPr lang="en-US" sz="1400" dirty="0">
                <a:solidFill>
                  <a:schemeClr val="accent2"/>
                </a:solidFill>
              </a:rPr>
              <a:t>315-706-8944</a:t>
            </a:r>
          </a:p>
          <a:p>
            <a:pPr algn="ctr"/>
            <a:endParaRPr lang="en-US" sz="1200" dirty="0">
              <a:solidFill>
                <a:schemeClr val="accent2"/>
              </a:solidFill>
            </a:endParaRPr>
          </a:p>
          <a:p>
            <a:pPr algn="ctr"/>
            <a:r>
              <a:rPr lang="en-US" sz="1400" b="1" dirty="0">
                <a:solidFill>
                  <a:srgbClr val="0B3588"/>
                </a:solidFill>
              </a:rPr>
              <a:t>Josh Coon - Central</a:t>
            </a:r>
          </a:p>
          <a:p>
            <a:pPr algn="ctr"/>
            <a:r>
              <a:rPr lang="en-US" sz="1400" dirty="0">
                <a:solidFill>
                  <a:srgbClr val="0B3588"/>
                </a:solidFill>
                <a:hlinkClick r:id="rId14">
                  <a:extLst>
                    <a:ext uri="{A12FA001-AC4F-418D-AE19-62706E023703}">
                      <ahyp:hlinkClr xmlns:ahyp="http://schemas.microsoft.com/office/drawing/2018/hyperlinkcolor" val="tx"/>
                    </a:ext>
                  </a:extLst>
                </a:hlinkClick>
              </a:rPr>
              <a:t>jcoon@newyorkbussales.com</a:t>
            </a:r>
            <a:r>
              <a:rPr lang="en-US" sz="1400" dirty="0">
                <a:solidFill>
                  <a:srgbClr val="0B3588"/>
                </a:solidFill>
              </a:rPr>
              <a:t> </a:t>
            </a:r>
          </a:p>
          <a:p>
            <a:pPr algn="ctr"/>
            <a:r>
              <a:rPr lang="en-US" sz="1400" dirty="0">
                <a:solidFill>
                  <a:srgbClr val="0B3588"/>
                </a:solidFill>
              </a:rPr>
              <a:t>Cell 315-264-1245</a:t>
            </a:r>
          </a:p>
          <a:p>
            <a:pPr algn="ctr"/>
            <a:endParaRPr lang="en-US" sz="1400" dirty="0">
              <a:solidFill>
                <a:srgbClr val="0B3588"/>
              </a:solidFill>
            </a:endParaRPr>
          </a:p>
          <a:p>
            <a:pPr algn="ctr"/>
            <a:r>
              <a:rPr lang="en-US" sz="1400" b="1" dirty="0">
                <a:solidFill>
                  <a:srgbClr val="0B3588"/>
                </a:solidFill>
              </a:rPr>
              <a:t> Kevin Coon - 	North</a:t>
            </a:r>
          </a:p>
          <a:p>
            <a:pPr algn="ctr"/>
            <a:r>
              <a:rPr lang="en-US" sz="1400" dirty="0">
                <a:solidFill>
                  <a:srgbClr val="0B3588"/>
                </a:solidFill>
                <a:hlinkClick r:id="rId15">
                  <a:extLst>
                    <a:ext uri="{A12FA001-AC4F-418D-AE19-62706E023703}">
                      <ahyp:hlinkClr xmlns:ahyp="http://schemas.microsoft.com/office/drawing/2018/hyperlinkcolor" val="tx"/>
                    </a:ext>
                  </a:extLst>
                </a:hlinkClick>
              </a:rPr>
              <a:t>kcoon@newyorkbussales.com</a:t>
            </a:r>
            <a:r>
              <a:rPr lang="en-US" sz="1400" dirty="0">
                <a:solidFill>
                  <a:srgbClr val="0B3588"/>
                </a:solidFill>
              </a:rPr>
              <a:t> </a:t>
            </a:r>
          </a:p>
          <a:p>
            <a:pPr algn="ctr"/>
            <a:r>
              <a:rPr lang="en-US" sz="1400" dirty="0">
                <a:solidFill>
                  <a:srgbClr val="0B3588"/>
                </a:solidFill>
              </a:rPr>
              <a:t>Cell 315-415-6570</a:t>
            </a:r>
          </a:p>
          <a:p>
            <a:pPr algn="ctr"/>
            <a:endParaRPr lang="en-US" sz="1400" dirty="0">
              <a:solidFill>
                <a:schemeClr val="accent2"/>
              </a:solidFill>
            </a:endParaRPr>
          </a:p>
          <a:p>
            <a:pPr algn="ctr"/>
            <a:r>
              <a:rPr lang="en-US" sz="1400" b="1" dirty="0">
                <a:solidFill>
                  <a:srgbClr val="0B3588"/>
                </a:solidFill>
              </a:rPr>
              <a:t>Peggy Allis - West</a:t>
            </a:r>
          </a:p>
          <a:p>
            <a:pPr algn="ctr"/>
            <a:r>
              <a:rPr lang="en-US" sz="1400" dirty="0">
                <a:solidFill>
                  <a:srgbClr val="0B3588"/>
                </a:solidFill>
                <a:hlinkClick r:id="rId16">
                  <a:extLst>
                    <a:ext uri="{A12FA001-AC4F-418D-AE19-62706E023703}">
                      <ahyp:hlinkClr xmlns:ahyp="http://schemas.microsoft.com/office/drawing/2018/hyperlinkcolor" val="tx"/>
                    </a:ext>
                  </a:extLst>
                </a:hlinkClick>
              </a:rPr>
              <a:t>pallis@newyorkbussales.com</a:t>
            </a:r>
            <a:r>
              <a:rPr lang="en-US" sz="1400" dirty="0">
                <a:solidFill>
                  <a:srgbClr val="0B3588"/>
                </a:solidFill>
              </a:rPr>
              <a:t> </a:t>
            </a:r>
          </a:p>
          <a:p>
            <a:pPr algn="ctr"/>
            <a:r>
              <a:rPr lang="en-US" sz="1400" dirty="0">
                <a:solidFill>
                  <a:srgbClr val="0B3588"/>
                </a:solidFill>
              </a:rPr>
              <a:t>Cell 716-807-9264</a:t>
            </a:r>
          </a:p>
          <a:p>
            <a:pPr algn="ctr"/>
            <a:endParaRPr lang="en-US" sz="1400" dirty="0">
              <a:solidFill>
                <a:srgbClr val="0B3588"/>
              </a:solidFill>
            </a:endParaRPr>
          </a:p>
          <a:p>
            <a:pPr algn="ctr"/>
            <a:r>
              <a:rPr lang="en-US" sz="1400" b="1" dirty="0">
                <a:solidFill>
                  <a:srgbClr val="0B3588"/>
                </a:solidFill>
              </a:rPr>
              <a:t>Bill Lyons II - East</a:t>
            </a:r>
          </a:p>
          <a:p>
            <a:pPr algn="ctr"/>
            <a:r>
              <a:rPr lang="en-US" sz="1400" dirty="0">
                <a:solidFill>
                  <a:srgbClr val="0B3588"/>
                </a:solidFill>
                <a:hlinkClick r:id="rId17">
                  <a:extLst>
                    <a:ext uri="{A12FA001-AC4F-418D-AE19-62706E023703}">
                      <ahyp:hlinkClr xmlns:ahyp="http://schemas.microsoft.com/office/drawing/2018/hyperlinkcolor" val="tx"/>
                    </a:ext>
                  </a:extLst>
                </a:hlinkClick>
              </a:rPr>
              <a:t>wlyons2@newyorkbussales.com</a:t>
            </a:r>
            <a:r>
              <a:rPr lang="en-US" sz="1400" dirty="0">
                <a:solidFill>
                  <a:srgbClr val="0B3588"/>
                </a:solidFill>
              </a:rPr>
              <a:t> </a:t>
            </a:r>
          </a:p>
          <a:p>
            <a:pPr algn="ctr"/>
            <a:r>
              <a:rPr lang="en-US" sz="1400" dirty="0">
                <a:solidFill>
                  <a:srgbClr val="0B3588"/>
                </a:solidFill>
              </a:rPr>
              <a:t>Cell 518-275-2816</a:t>
            </a:r>
          </a:p>
          <a:p>
            <a:pPr algn="ctr"/>
            <a:endParaRPr lang="en-US" sz="1400" dirty="0">
              <a:solidFill>
                <a:srgbClr val="0B3588"/>
              </a:solidFill>
            </a:endParaRPr>
          </a:p>
          <a:p>
            <a:pPr algn="ctr"/>
            <a:r>
              <a:rPr lang="en-US" sz="1400" b="1" dirty="0">
                <a:solidFill>
                  <a:srgbClr val="0B3588"/>
                </a:solidFill>
              </a:rPr>
              <a:t>Bruce Ferre – Rochester/Southern</a:t>
            </a:r>
          </a:p>
          <a:p>
            <a:pPr algn="ctr"/>
            <a:r>
              <a:rPr lang="en-US" sz="1400" dirty="0">
                <a:solidFill>
                  <a:srgbClr val="0B3588"/>
                </a:solidFill>
                <a:hlinkClick r:id="rId18">
                  <a:extLst>
                    <a:ext uri="{A12FA001-AC4F-418D-AE19-62706E023703}">
                      <ahyp:hlinkClr xmlns:ahyp="http://schemas.microsoft.com/office/drawing/2018/hyperlinkcolor" val="tx"/>
                    </a:ext>
                  </a:extLst>
                </a:hlinkClick>
              </a:rPr>
              <a:t>bferre@newyorkbussales.com</a:t>
            </a:r>
            <a:r>
              <a:rPr lang="en-US" sz="1400" dirty="0">
                <a:solidFill>
                  <a:srgbClr val="0B3588"/>
                </a:solidFill>
              </a:rPr>
              <a:t> </a:t>
            </a:r>
          </a:p>
          <a:p>
            <a:pPr algn="ctr"/>
            <a:r>
              <a:rPr lang="en-US" sz="1400" dirty="0">
                <a:solidFill>
                  <a:srgbClr val="0B3588"/>
                </a:solidFill>
              </a:rPr>
              <a:t>Cell 585-645-3986</a:t>
            </a:r>
          </a:p>
          <a:p>
            <a:pPr algn="ctr"/>
            <a:endParaRPr lang="en-US" sz="1200" dirty="0">
              <a:solidFill>
                <a:srgbClr val="0B3588"/>
              </a:solidFill>
            </a:endParaRPr>
          </a:p>
          <a:p>
            <a:pPr algn="ctr"/>
            <a:endParaRPr lang="en-US" sz="1200" dirty="0">
              <a:solidFill>
                <a:srgbClr val="0B3588"/>
              </a:solidFill>
            </a:endParaRPr>
          </a:p>
          <a:p>
            <a:pPr algn="ctr"/>
            <a:endParaRPr lang="en-US" sz="1200" dirty="0">
              <a:solidFill>
                <a:schemeClr val="accent2"/>
              </a:solidFill>
            </a:endParaRPr>
          </a:p>
        </p:txBody>
      </p:sp>
    </p:spTree>
    <p:extLst>
      <p:ext uri="{BB962C8B-B14F-4D97-AF65-F5344CB8AC3E}">
        <p14:creationId xmlns:p14="http://schemas.microsoft.com/office/powerpoint/2010/main" val="343565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2050" name="Picture 2" descr="5374 - 50 Amp NEMA 6-50R Flush Mtg Receptacle in Black - Leviton">
            <a:extLst>
              <a:ext uri="{FF2B5EF4-FFF2-40B4-BE49-F238E27FC236}">
                <a16:creationId xmlns:a16="http://schemas.microsoft.com/office/drawing/2014/main" id="{6AC44ED6-1E4C-0DCA-A109-4757867A1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646" y="3755708"/>
            <a:ext cx="2718707" cy="339838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5">
            <a:extLst>
              <a:ext uri="{FF2B5EF4-FFF2-40B4-BE49-F238E27FC236}">
                <a16:creationId xmlns:a16="http://schemas.microsoft.com/office/drawing/2014/main" id="{48D2B40A-B9F1-1800-66F1-607896B165BA}"/>
              </a:ext>
            </a:extLst>
          </p:cNvPr>
          <p:cNvSpPr txBox="1">
            <a:spLocks/>
          </p:cNvSpPr>
          <p:nvPr/>
        </p:nvSpPr>
        <p:spPr>
          <a:xfrm>
            <a:off x="0" y="85345"/>
            <a:ext cx="6857999" cy="3301322"/>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None/>
            </a:pPr>
            <a:r>
              <a:rPr lang="en-US" dirty="0"/>
              <a:t>Figures #2-#7 shows the various adapters provided and Figure #8 shows the  10’ extension cable provided.</a:t>
            </a:r>
          </a:p>
          <a:p>
            <a:pPr marL="0" indent="0" algn="just">
              <a:buNone/>
            </a:pPr>
            <a:r>
              <a:rPr lang="en-US" dirty="0"/>
              <a:t>We have designed  a stand for the charger  (FIGURE #9) so that it is not left to try and hang or to lay on the floor. It is designed to come apart (FIGURE #10) and we have fit the charger, stand and adapters into a tote (FIGURE #12) to be delivered with demos when left at a customer’s location.</a:t>
            </a:r>
          </a:p>
          <a:p>
            <a:pPr marL="0" indent="0" algn="just">
              <a:buNone/>
            </a:pPr>
            <a:r>
              <a:rPr lang="en-US" dirty="0"/>
              <a:t>The only thing we ask is that the cords are neatly rolled up and the charger is wrapped in bubble wrap provided (FIGURE #13) when done and sent back with the demo unit.</a:t>
            </a:r>
          </a:p>
          <a:p>
            <a:pPr marL="0" indent="0" algn="just">
              <a:buNone/>
            </a:pPr>
            <a:r>
              <a:rPr lang="en-US" dirty="0"/>
              <a:t>We also have included a copy of  Blue Bird Service Memorandum #SM22003  “EV Recommended Starting Procedure” and the Power Charge Manual.</a:t>
            </a:r>
          </a:p>
          <a:p>
            <a:pPr marL="0" indent="0" algn="just">
              <a:buNone/>
            </a:pPr>
            <a:r>
              <a:rPr lang="en-US" dirty="0"/>
              <a:t>As a reference should a location have another plug configuration, there is a sheet attached with the various NEMA welder plug configurations.</a:t>
            </a:r>
          </a:p>
          <a:p>
            <a:endParaRPr lang="en-US" dirty="0"/>
          </a:p>
          <a:p>
            <a:endParaRPr lang="en-US" dirty="0"/>
          </a:p>
        </p:txBody>
      </p:sp>
      <p:sp>
        <p:nvSpPr>
          <p:cNvPr id="6" name="TextBox 5"/>
          <p:cNvSpPr txBox="1"/>
          <p:nvPr/>
        </p:nvSpPr>
        <p:spPr>
          <a:xfrm>
            <a:off x="2844800" y="7154092"/>
            <a:ext cx="1244251" cy="338554"/>
          </a:xfrm>
          <a:prstGeom prst="rect">
            <a:avLst/>
          </a:prstGeom>
          <a:noFill/>
        </p:spPr>
        <p:txBody>
          <a:bodyPr wrap="none" rtlCol="0">
            <a:spAutoFit/>
          </a:bodyPr>
          <a:lstStyle/>
          <a:p>
            <a:r>
              <a:rPr lang="en-US" dirty="0"/>
              <a:t>FIGURE #1</a:t>
            </a:r>
          </a:p>
        </p:txBody>
      </p:sp>
    </p:spTree>
    <p:extLst>
      <p:ext uri="{BB962C8B-B14F-4D97-AF65-F5344CB8AC3E}">
        <p14:creationId xmlns:p14="http://schemas.microsoft.com/office/powerpoint/2010/main" val="330057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12" name="Picture 11">
            <a:extLst>
              <a:ext uri="{FF2B5EF4-FFF2-40B4-BE49-F238E27FC236}">
                <a16:creationId xmlns:a16="http://schemas.microsoft.com/office/drawing/2014/main" id="{2F55DF49-5D2F-19DA-4C3A-0EF7A058D44A}"/>
              </a:ext>
            </a:extLst>
          </p:cNvPr>
          <p:cNvPicPr>
            <a:picLocks noChangeAspect="1"/>
          </p:cNvPicPr>
          <p:nvPr/>
        </p:nvPicPr>
        <p:blipFill>
          <a:blip r:embed="rId2"/>
          <a:stretch>
            <a:fillRect/>
          </a:stretch>
        </p:blipFill>
        <p:spPr>
          <a:xfrm>
            <a:off x="1524000" y="0"/>
            <a:ext cx="3819525" cy="3457575"/>
          </a:xfrm>
          <a:prstGeom prst="rect">
            <a:avLst/>
          </a:prstGeom>
        </p:spPr>
      </p:pic>
      <p:pic>
        <p:nvPicPr>
          <p:cNvPr id="13" name="Picture 12">
            <a:extLst>
              <a:ext uri="{FF2B5EF4-FFF2-40B4-BE49-F238E27FC236}">
                <a16:creationId xmlns:a16="http://schemas.microsoft.com/office/drawing/2014/main" id="{AAA00B96-25CF-CB0D-7D35-95BF91EBE5C2}"/>
              </a:ext>
            </a:extLst>
          </p:cNvPr>
          <p:cNvPicPr>
            <a:picLocks noChangeAspect="1"/>
          </p:cNvPicPr>
          <p:nvPr/>
        </p:nvPicPr>
        <p:blipFill>
          <a:blip r:embed="rId3"/>
          <a:stretch>
            <a:fillRect/>
          </a:stretch>
        </p:blipFill>
        <p:spPr>
          <a:xfrm>
            <a:off x="1604962" y="4014788"/>
            <a:ext cx="3648075" cy="3343275"/>
          </a:xfrm>
          <a:prstGeom prst="rect">
            <a:avLst/>
          </a:prstGeom>
        </p:spPr>
      </p:pic>
      <p:sp>
        <p:nvSpPr>
          <p:cNvPr id="5" name="TextBox 4"/>
          <p:cNvSpPr txBox="1"/>
          <p:nvPr/>
        </p:nvSpPr>
        <p:spPr>
          <a:xfrm>
            <a:off x="2895600" y="3676234"/>
            <a:ext cx="1244251" cy="338554"/>
          </a:xfrm>
          <a:prstGeom prst="rect">
            <a:avLst/>
          </a:prstGeom>
          <a:noFill/>
        </p:spPr>
        <p:txBody>
          <a:bodyPr wrap="none" rtlCol="0">
            <a:spAutoFit/>
          </a:bodyPr>
          <a:lstStyle/>
          <a:p>
            <a:r>
              <a:rPr lang="en-US" dirty="0"/>
              <a:t>FIGURE #2</a:t>
            </a:r>
          </a:p>
        </p:txBody>
      </p:sp>
      <p:sp>
        <p:nvSpPr>
          <p:cNvPr id="6" name="TextBox 5"/>
          <p:cNvSpPr txBox="1"/>
          <p:nvPr/>
        </p:nvSpPr>
        <p:spPr>
          <a:xfrm>
            <a:off x="2895600" y="7019509"/>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115300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6" name="Picture 5">
            <a:extLst>
              <a:ext uri="{FF2B5EF4-FFF2-40B4-BE49-F238E27FC236}">
                <a16:creationId xmlns:a16="http://schemas.microsoft.com/office/drawing/2014/main" id="{3A8D6797-5289-93C5-D924-65A96C09D6BE}"/>
              </a:ext>
            </a:extLst>
          </p:cNvPr>
          <p:cNvPicPr>
            <a:picLocks noChangeAspect="1"/>
          </p:cNvPicPr>
          <p:nvPr/>
        </p:nvPicPr>
        <p:blipFill>
          <a:blip r:embed="rId2"/>
          <a:stretch>
            <a:fillRect/>
          </a:stretch>
        </p:blipFill>
        <p:spPr>
          <a:xfrm>
            <a:off x="1562100" y="0"/>
            <a:ext cx="3733800" cy="3238500"/>
          </a:xfrm>
          <a:prstGeom prst="rect">
            <a:avLst/>
          </a:prstGeom>
        </p:spPr>
      </p:pic>
      <p:pic>
        <p:nvPicPr>
          <p:cNvPr id="7" name="Picture 6">
            <a:extLst>
              <a:ext uri="{FF2B5EF4-FFF2-40B4-BE49-F238E27FC236}">
                <a16:creationId xmlns:a16="http://schemas.microsoft.com/office/drawing/2014/main" id="{D72ED09A-F5AB-5F0C-DB06-AB4946D000A3}"/>
              </a:ext>
            </a:extLst>
          </p:cNvPr>
          <p:cNvPicPr>
            <a:picLocks noChangeAspect="1"/>
          </p:cNvPicPr>
          <p:nvPr/>
        </p:nvPicPr>
        <p:blipFill>
          <a:blip r:embed="rId3"/>
          <a:stretch>
            <a:fillRect/>
          </a:stretch>
        </p:blipFill>
        <p:spPr>
          <a:xfrm>
            <a:off x="1500187" y="3450336"/>
            <a:ext cx="3857625" cy="3552825"/>
          </a:xfrm>
          <a:prstGeom prst="rect">
            <a:avLst/>
          </a:prstGeom>
        </p:spPr>
      </p:pic>
      <p:sp>
        <p:nvSpPr>
          <p:cNvPr id="5" name="TextBox 4"/>
          <p:cNvSpPr txBox="1"/>
          <p:nvPr/>
        </p:nvSpPr>
        <p:spPr>
          <a:xfrm>
            <a:off x="2743199" y="3450336"/>
            <a:ext cx="1244251" cy="338554"/>
          </a:xfrm>
          <a:prstGeom prst="rect">
            <a:avLst/>
          </a:prstGeom>
          <a:noFill/>
        </p:spPr>
        <p:txBody>
          <a:bodyPr wrap="none" rtlCol="0">
            <a:spAutoFit/>
          </a:bodyPr>
          <a:lstStyle/>
          <a:p>
            <a:r>
              <a:rPr lang="en-US" dirty="0"/>
              <a:t>FIGURE #4</a:t>
            </a:r>
          </a:p>
        </p:txBody>
      </p:sp>
      <p:sp>
        <p:nvSpPr>
          <p:cNvPr id="8" name="TextBox 7"/>
          <p:cNvSpPr txBox="1"/>
          <p:nvPr/>
        </p:nvSpPr>
        <p:spPr>
          <a:xfrm>
            <a:off x="2895599" y="6833884"/>
            <a:ext cx="1244251" cy="338554"/>
          </a:xfrm>
          <a:prstGeom prst="rect">
            <a:avLst/>
          </a:prstGeom>
          <a:noFill/>
        </p:spPr>
        <p:txBody>
          <a:bodyPr wrap="none" rtlCol="0">
            <a:spAutoFit/>
          </a:bodyPr>
          <a:lstStyle/>
          <a:p>
            <a:r>
              <a:rPr lang="en-US" dirty="0"/>
              <a:t>FIGURE #5</a:t>
            </a:r>
          </a:p>
        </p:txBody>
      </p:sp>
    </p:spTree>
    <p:extLst>
      <p:ext uri="{BB962C8B-B14F-4D97-AF65-F5344CB8AC3E}">
        <p14:creationId xmlns:p14="http://schemas.microsoft.com/office/powerpoint/2010/main" val="50190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5</a:t>
            </a:fld>
            <a:endParaRPr lang="en-US" dirty="0"/>
          </a:p>
        </p:txBody>
      </p:sp>
      <p:pic>
        <p:nvPicPr>
          <p:cNvPr id="8" name="Picture 7">
            <a:extLst>
              <a:ext uri="{FF2B5EF4-FFF2-40B4-BE49-F238E27FC236}">
                <a16:creationId xmlns:a16="http://schemas.microsoft.com/office/drawing/2014/main" id="{C14A1EEE-05C3-6B6E-6A10-292AB60FF4EF}"/>
              </a:ext>
            </a:extLst>
          </p:cNvPr>
          <p:cNvPicPr>
            <a:picLocks noChangeAspect="1"/>
          </p:cNvPicPr>
          <p:nvPr/>
        </p:nvPicPr>
        <p:blipFill>
          <a:blip r:embed="rId2"/>
          <a:stretch>
            <a:fillRect/>
          </a:stretch>
        </p:blipFill>
        <p:spPr>
          <a:xfrm>
            <a:off x="1347530" y="4408107"/>
            <a:ext cx="3800731" cy="2937407"/>
          </a:xfrm>
          <a:prstGeom prst="rect">
            <a:avLst/>
          </a:prstGeom>
        </p:spPr>
      </p:pic>
      <p:pic>
        <p:nvPicPr>
          <p:cNvPr id="9" name="Picture 8">
            <a:extLst>
              <a:ext uri="{FF2B5EF4-FFF2-40B4-BE49-F238E27FC236}">
                <a16:creationId xmlns:a16="http://schemas.microsoft.com/office/drawing/2014/main" id="{DEBD47C7-022E-6725-EEBA-502DC74B408B}"/>
              </a:ext>
            </a:extLst>
          </p:cNvPr>
          <p:cNvPicPr>
            <a:picLocks noChangeAspect="1"/>
          </p:cNvPicPr>
          <p:nvPr/>
        </p:nvPicPr>
        <p:blipFill>
          <a:blip r:embed="rId3"/>
          <a:stretch>
            <a:fillRect/>
          </a:stretch>
        </p:blipFill>
        <p:spPr>
          <a:xfrm>
            <a:off x="1461539" y="278148"/>
            <a:ext cx="3847644" cy="3911242"/>
          </a:xfrm>
          <a:prstGeom prst="rect">
            <a:avLst/>
          </a:prstGeom>
        </p:spPr>
      </p:pic>
      <p:sp>
        <p:nvSpPr>
          <p:cNvPr id="5" name="TextBox 4"/>
          <p:cNvSpPr txBox="1"/>
          <p:nvPr/>
        </p:nvSpPr>
        <p:spPr>
          <a:xfrm>
            <a:off x="2763235" y="3939514"/>
            <a:ext cx="1244251" cy="338554"/>
          </a:xfrm>
          <a:prstGeom prst="rect">
            <a:avLst/>
          </a:prstGeom>
          <a:noFill/>
        </p:spPr>
        <p:txBody>
          <a:bodyPr wrap="none" rtlCol="0">
            <a:spAutoFit/>
          </a:bodyPr>
          <a:lstStyle/>
          <a:p>
            <a:r>
              <a:rPr lang="en-US" dirty="0"/>
              <a:t>FIGURE #6</a:t>
            </a:r>
          </a:p>
        </p:txBody>
      </p:sp>
      <p:sp>
        <p:nvSpPr>
          <p:cNvPr id="6" name="TextBox 5"/>
          <p:cNvSpPr txBox="1"/>
          <p:nvPr/>
        </p:nvSpPr>
        <p:spPr>
          <a:xfrm>
            <a:off x="2846496" y="7136999"/>
            <a:ext cx="1244251" cy="338554"/>
          </a:xfrm>
          <a:prstGeom prst="rect">
            <a:avLst/>
          </a:prstGeom>
          <a:noFill/>
        </p:spPr>
        <p:txBody>
          <a:bodyPr wrap="none" rtlCol="0">
            <a:spAutoFit/>
          </a:bodyPr>
          <a:lstStyle/>
          <a:p>
            <a:r>
              <a:rPr lang="en-US" dirty="0"/>
              <a:t>FIGURE #7</a:t>
            </a:r>
          </a:p>
        </p:txBody>
      </p:sp>
    </p:spTree>
    <p:extLst>
      <p:ext uri="{BB962C8B-B14F-4D97-AF65-F5344CB8AC3E}">
        <p14:creationId xmlns:p14="http://schemas.microsoft.com/office/powerpoint/2010/main" val="2892235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6</a:t>
            </a:fld>
            <a:endParaRPr lang="en-US" dirty="0"/>
          </a:p>
        </p:txBody>
      </p:sp>
      <p:pic>
        <p:nvPicPr>
          <p:cNvPr id="7" name="Picture 6">
            <a:extLst>
              <a:ext uri="{FF2B5EF4-FFF2-40B4-BE49-F238E27FC236}">
                <a16:creationId xmlns:a16="http://schemas.microsoft.com/office/drawing/2014/main" id="{AEE8034C-61E4-54B1-23AD-383F843237D5}"/>
              </a:ext>
            </a:extLst>
          </p:cNvPr>
          <p:cNvPicPr>
            <a:picLocks noChangeAspect="1"/>
          </p:cNvPicPr>
          <p:nvPr/>
        </p:nvPicPr>
        <p:blipFill>
          <a:blip r:embed="rId2"/>
          <a:stretch>
            <a:fillRect/>
          </a:stretch>
        </p:blipFill>
        <p:spPr>
          <a:xfrm>
            <a:off x="960324" y="278147"/>
            <a:ext cx="4937351" cy="3211815"/>
          </a:xfrm>
          <a:prstGeom prst="rect">
            <a:avLst/>
          </a:prstGeom>
        </p:spPr>
      </p:pic>
      <p:sp>
        <p:nvSpPr>
          <p:cNvPr id="5" name="TextBox 4"/>
          <p:cNvSpPr txBox="1"/>
          <p:nvPr/>
        </p:nvSpPr>
        <p:spPr>
          <a:xfrm>
            <a:off x="2726267" y="3606913"/>
            <a:ext cx="1244251" cy="338554"/>
          </a:xfrm>
          <a:prstGeom prst="rect">
            <a:avLst/>
          </a:prstGeom>
          <a:noFill/>
        </p:spPr>
        <p:txBody>
          <a:bodyPr wrap="none" rtlCol="0">
            <a:spAutoFit/>
          </a:bodyPr>
          <a:lstStyle/>
          <a:p>
            <a:r>
              <a:rPr lang="en-US" dirty="0"/>
              <a:t>FIGURE #8</a:t>
            </a:r>
          </a:p>
        </p:txBody>
      </p:sp>
    </p:spTree>
    <p:extLst>
      <p:ext uri="{BB962C8B-B14F-4D97-AF65-F5344CB8AC3E}">
        <p14:creationId xmlns:p14="http://schemas.microsoft.com/office/powerpoint/2010/main" val="3062321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9297B-0F01-4C22-6FE5-446C9C71451E}"/>
              </a:ext>
            </a:extLst>
          </p:cNvPr>
          <p:cNvSpPr>
            <a:spLocks noGrp="1"/>
          </p:cNvSpPr>
          <p:nvPr>
            <p:ph type="sldNum" sz="quarter" idx="12"/>
          </p:nvPr>
        </p:nvSpPr>
        <p:spPr/>
        <p:txBody>
          <a:bodyPr/>
          <a:lstStyle/>
          <a:p>
            <a:fld id="{C554EB52-A39F-1E42-ACC2-3A5CA4B651D3}" type="slidenum">
              <a:rPr lang="en-US" smtClean="0"/>
              <a:pPr/>
              <a:t>7</a:t>
            </a:fld>
            <a:endParaRPr lang="en-US" dirty="0"/>
          </a:p>
        </p:txBody>
      </p:sp>
      <p:sp>
        <p:nvSpPr>
          <p:cNvPr id="11266" name="AutoShape 2" descr="IMG_393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IMG_393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0" name="AutoShape 6" descr="IMG_393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2" name="AutoShape 8" descr="IMG_393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73" name="Picture 9" descr="C:\Users\jjohnston\Downloads\thumbnail_IMG_3932.jpg"/>
          <p:cNvPicPr>
            <a:picLocks noChangeAspect="1" noChangeArrowheads="1"/>
          </p:cNvPicPr>
          <p:nvPr/>
        </p:nvPicPr>
        <p:blipFill>
          <a:blip r:embed="rId2"/>
          <a:srcRect/>
          <a:stretch>
            <a:fillRect/>
          </a:stretch>
        </p:blipFill>
        <p:spPr bwMode="auto">
          <a:xfrm>
            <a:off x="-1" y="-1"/>
            <a:ext cx="3420533" cy="4560711"/>
          </a:xfrm>
          <a:prstGeom prst="rect">
            <a:avLst/>
          </a:prstGeom>
          <a:noFill/>
        </p:spPr>
      </p:pic>
      <p:pic>
        <p:nvPicPr>
          <p:cNvPr id="11274" name="Picture 10" descr="C:\Users\jjohnston\Downloads\thumbnail_IMG_3933.jpg"/>
          <p:cNvPicPr>
            <a:picLocks noChangeAspect="1" noChangeArrowheads="1"/>
          </p:cNvPicPr>
          <p:nvPr/>
        </p:nvPicPr>
        <p:blipFill>
          <a:blip r:embed="rId3"/>
          <a:srcRect/>
          <a:stretch>
            <a:fillRect/>
          </a:stretch>
        </p:blipFill>
        <p:spPr bwMode="auto">
          <a:xfrm>
            <a:off x="3420533" y="2613377"/>
            <a:ext cx="3437468" cy="4583290"/>
          </a:xfrm>
          <a:prstGeom prst="rect">
            <a:avLst/>
          </a:prstGeom>
          <a:noFill/>
        </p:spPr>
      </p:pic>
      <p:sp>
        <p:nvSpPr>
          <p:cNvPr id="14" name="TextBox 13"/>
          <p:cNvSpPr txBox="1"/>
          <p:nvPr/>
        </p:nvSpPr>
        <p:spPr>
          <a:xfrm>
            <a:off x="1016000" y="4724513"/>
            <a:ext cx="1244251" cy="338554"/>
          </a:xfrm>
          <a:prstGeom prst="rect">
            <a:avLst/>
          </a:prstGeom>
          <a:noFill/>
        </p:spPr>
        <p:txBody>
          <a:bodyPr wrap="none" rtlCol="0">
            <a:spAutoFit/>
          </a:bodyPr>
          <a:lstStyle/>
          <a:p>
            <a:r>
              <a:rPr lang="en-US" dirty="0"/>
              <a:t>FIGURE #9</a:t>
            </a:r>
          </a:p>
        </p:txBody>
      </p:sp>
      <p:sp>
        <p:nvSpPr>
          <p:cNvPr id="15" name="TextBox 14"/>
          <p:cNvSpPr txBox="1"/>
          <p:nvPr/>
        </p:nvSpPr>
        <p:spPr>
          <a:xfrm>
            <a:off x="4401631" y="7196667"/>
            <a:ext cx="1358064" cy="338554"/>
          </a:xfrm>
          <a:prstGeom prst="rect">
            <a:avLst/>
          </a:prstGeom>
          <a:noFill/>
        </p:spPr>
        <p:txBody>
          <a:bodyPr wrap="none" rtlCol="0">
            <a:spAutoFit/>
          </a:bodyPr>
          <a:lstStyle/>
          <a:p>
            <a:r>
              <a:rPr lang="en-US" dirty="0"/>
              <a:t>FIGURE #10</a:t>
            </a:r>
          </a:p>
        </p:txBody>
      </p:sp>
    </p:spTree>
    <p:extLst>
      <p:ext uri="{BB962C8B-B14F-4D97-AF65-F5344CB8AC3E}">
        <p14:creationId xmlns:p14="http://schemas.microsoft.com/office/powerpoint/2010/main" val="1140618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8</a:t>
            </a:fld>
            <a:endParaRPr lang="en-US" dirty="0"/>
          </a:p>
        </p:txBody>
      </p:sp>
      <p:pic>
        <p:nvPicPr>
          <p:cNvPr id="3074" name="37E83AA0-8937-4122-9566-58C719C13451" descr="IMG_3935.jpg">
            <a:extLst>
              <a:ext uri="{FF2B5EF4-FFF2-40B4-BE49-F238E27FC236}">
                <a16:creationId xmlns:a16="http://schemas.microsoft.com/office/drawing/2014/main" id="{B62E8A62-EAA9-8B0D-8A95-81C703044E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151" y="3786826"/>
            <a:ext cx="4669535" cy="3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A2ABBC92-BFA7-4B76-AA4D-16DFFECCA0EE" descr="IMG_3934.jpg">
            <a:extLst>
              <a:ext uri="{FF2B5EF4-FFF2-40B4-BE49-F238E27FC236}">
                <a16:creationId xmlns:a16="http://schemas.microsoft.com/office/drawing/2014/main" id="{14AC16C6-361C-13F9-A7ED-C6A2630BB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0151" y="0"/>
            <a:ext cx="4597696" cy="3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878667" y="3448272"/>
            <a:ext cx="1358064" cy="338554"/>
          </a:xfrm>
          <a:prstGeom prst="rect">
            <a:avLst/>
          </a:prstGeom>
          <a:noFill/>
        </p:spPr>
        <p:txBody>
          <a:bodyPr wrap="none" rtlCol="0">
            <a:spAutoFit/>
          </a:bodyPr>
          <a:lstStyle/>
          <a:p>
            <a:r>
              <a:rPr lang="en-US" dirty="0"/>
              <a:t>FIGURE #12</a:t>
            </a:r>
          </a:p>
        </p:txBody>
      </p:sp>
      <p:sp>
        <p:nvSpPr>
          <p:cNvPr id="6" name="TextBox 5"/>
          <p:cNvSpPr txBox="1"/>
          <p:nvPr/>
        </p:nvSpPr>
        <p:spPr>
          <a:xfrm>
            <a:off x="2672069" y="7235098"/>
            <a:ext cx="1358064" cy="338554"/>
          </a:xfrm>
          <a:prstGeom prst="rect">
            <a:avLst/>
          </a:prstGeom>
          <a:noFill/>
        </p:spPr>
        <p:txBody>
          <a:bodyPr wrap="none" rtlCol="0">
            <a:spAutoFit/>
          </a:bodyPr>
          <a:lstStyle/>
          <a:p>
            <a:r>
              <a:rPr lang="en-US" dirty="0"/>
              <a:t>FIGURE #13</a:t>
            </a:r>
          </a:p>
        </p:txBody>
      </p:sp>
    </p:spTree>
    <p:extLst>
      <p:ext uri="{BB962C8B-B14F-4D97-AF65-F5344CB8AC3E}">
        <p14:creationId xmlns:p14="http://schemas.microsoft.com/office/powerpoint/2010/main" val="4148644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9</a:t>
            </a:fld>
            <a:endParaRPr lang="en-US" dirty="0"/>
          </a:p>
        </p:txBody>
      </p:sp>
      <p:pic>
        <p:nvPicPr>
          <p:cNvPr id="8" name="Picture 7">
            <a:extLst>
              <a:ext uri="{FF2B5EF4-FFF2-40B4-BE49-F238E27FC236}">
                <a16:creationId xmlns:a16="http://schemas.microsoft.com/office/drawing/2014/main" id="{711A1B8C-03DF-EC0D-2E18-9DA526886B80}"/>
              </a:ext>
            </a:extLst>
          </p:cNvPr>
          <p:cNvPicPr>
            <a:picLocks noChangeAspect="1"/>
          </p:cNvPicPr>
          <p:nvPr/>
        </p:nvPicPr>
        <p:blipFill>
          <a:blip r:embed="rId2"/>
          <a:stretch>
            <a:fillRect/>
          </a:stretch>
        </p:blipFill>
        <p:spPr>
          <a:xfrm>
            <a:off x="1624012" y="278147"/>
            <a:ext cx="3609975" cy="5124450"/>
          </a:xfrm>
          <a:prstGeom prst="rect">
            <a:avLst/>
          </a:prstGeom>
        </p:spPr>
      </p:pic>
    </p:spTree>
    <p:extLst>
      <p:ext uri="{BB962C8B-B14F-4D97-AF65-F5344CB8AC3E}">
        <p14:creationId xmlns:p14="http://schemas.microsoft.com/office/powerpoint/2010/main" val="1120438675"/>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9B04CB-C9FC-4315-8DF9-C8C1A5D3DE69}"/>
</file>

<file path=customXml/itemProps2.xml><?xml version="1.0" encoding="utf-8"?>
<ds:datastoreItem xmlns:ds="http://schemas.openxmlformats.org/officeDocument/2006/customXml" ds:itemID="{0159DAED-FB5C-447C-9102-142F086DDCCA}"/>
</file>

<file path=docProps/app.xml><?xml version="1.0" encoding="utf-8"?>
<Properties xmlns="http://schemas.openxmlformats.org/officeDocument/2006/extended-properties" xmlns:vt="http://schemas.openxmlformats.org/officeDocument/2006/docPropsVTypes">
  <TotalTime>3469</TotalTime>
  <Words>639</Words>
  <Application>Microsoft Office PowerPoint</Application>
  <PresentationFormat>Letter Paper (8.5x11 in)</PresentationFormat>
  <Paragraphs>105</Paragraphs>
  <Slides>13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 Service Update #22-1207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87</cp:revision>
  <dcterms:created xsi:type="dcterms:W3CDTF">2015-10-07T13:47:43Z</dcterms:created>
  <dcterms:modified xsi:type="dcterms:W3CDTF">2022-12-08T22:58:34Z</dcterms:modified>
</cp:coreProperties>
</file>