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65" r:id="rId3"/>
    <p:sldId id="267" r:id="rId4"/>
  </p:sldIdLst>
  <p:sldSz cx="6858000" cy="9144000" type="letter"/>
  <p:notesSz cx="6858000" cy="9144000"/>
  <p:defaultTextStyle>
    <a:defPPr>
      <a:defRPr lang="en-US"/>
    </a:defPPr>
    <a:lvl1pPr marL="0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B3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435634-2684-41D2-8568-07DE12B58E26}" v="1" dt="2023-04-22T15:07:53.541"/>
    <p1510:client id="{ABE52B94-D5ED-4349-AFAE-2C591354ABC5}" v="17" dt="2023-04-21T20:22:10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79" d="100"/>
          <a:sy n="79" d="100"/>
        </p:scale>
        <p:origin x="302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3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Johnston" userId="83f87ad2-7f60-4aca-8bea-4ecd60af5197" providerId="ADAL" clId="{9D435634-2684-41D2-8568-07DE12B58E26}"/>
    <pc:docChg chg="modSld">
      <pc:chgData name="John Johnston" userId="83f87ad2-7f60-4aca-8bea-4ecd60af5197" providerId="ADAL" clId="{9D435634-2684-41D2-8568-07DE12B58E26}" dt="2023-04-22T15:51:30.841" v="13" actId="20577"/>
      <pc:docMkLst>
        <pc:docMk/>
      </pc:docMkLst>
      <pc:sldChg chg="modSp mod">
        <pc:chgData name="John Johnston" userId="83f87ad2-7f60-4aca-8bea-4ecd60af5197" providerId="ADAL" clId="{9D435634-2684-41D2-8568-07DE12B58E26}" dt="2023-04-22T15:51:30.841" v="13" actId="20577"/>
        <pc:sldMkLst>
          <pc:docMk/>
          <pc:sldMk cId="348455383" sldId="256"/>
        </pc:sldMkLst>
        <pc:spChg chg="mod">
          <ac:chgData name="John Johnston" userId="83f87ad2-7f60-4aca-8bea-4ecd60af5197" providerId="ADAL" clId="{9D435634-2684-41D2-8568-07DE12B58E26}" dt="2023-04-22T15:51:30.841" v="13" actId="20577"/>
          <ac:spMkLst>
            <pc:docMk/>
            <pc:sldMk cId="348455383" sldId="256"/>
            <ac:spMk id="5" creationId="{00000000-0000-0000-0000-000000000000}"/>
          </ac:spMkLst>
        </pc:spChg>
        <pc:picChg chg="mod">
          <ac:chgData name="John Johnston" userId="83f87ad2-7f60-4aca-8bea-4ecd60af5197" providerId="ADAL" clId="{9D435634-2684-41D2-8568-07DE12B58E26}" dt="2023-04-22T15:07:53.541" v="0" actId="1076"/>
          <ac:picMkLst>
            <pc:docMk/>
            <pc:sldMk cId="348455383" sldId="256"/>
            <ac:picMk id="1028" creationId="{79512E0B-E3DE-36CA-08A3-B949DE7F9F0B}"/>
          </ac:picMkLst>
        </pc:picChg>
      </pc:sldChg>
      <pc:sldChg chg="modSp mod">
        <pc:chgData name="John Johnston" userId="83f87ad2-7f60-4aca-8bea-4ecd60af5197" providerId="ADAL" clId="{9D435634-2684-41D2-8568-07DE12B58E26}" dt="2023-04-22T15:49:52.125" v="11" actId="20577"/>
        <pc:sldMkLst>
          <pc:docMk/>
          <pc:sldMk cId="1153007748" sldId="265"/>
        </pc:sldMkLst>
        <pc:spChg chg="mod">
          <ac:chgData name="John Johnston" userId="83f87ad2-7f60-4aca-8bea-4ecd60af5197" providerId="ADAL" clId="{9D435634-2684-41D2-8568-07DE12B58E26}" dt="2023-04-22T15:49:52.125" v="11" actId="20577"/>
          <ac:spMkLst>
            <pc:docMk/>
            <pc:sldMk cId="1153007748" sldId="265"/>
            <ac:spMk id="6" creationId="{D132DBC1-BA2F-446D-BC58-9830FB98B2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C383F-51E1-3D4F-B4B0-3917E0347180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4757C-0BA5-EC4C-B2BD-8AEB508D7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450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0BDDD-B561-7543-BC21-7B3E9B5D8538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54713-6AB7-CA4B-8619-5D14F8BCF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640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up as a table would make it easier to edit</a:t>
            </a:r>
          </a:p>
          <a:p>
            <a:endParaRPr lang="en-US" dirty="0"/>
          </a:p>
          <a:p>
            <a:r>
              <a:rPr lang="en-US" dirty="0"/>
              <a:t>Add additional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4713-6AB7-CA4B-8619-5D14F8BCFE2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3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www.facebook.com/New-York-Bus-Sales-LLC-280877326166/timeline/" TargetMode="External"/><Relationship Id="rId7" Type="http://schemas.openxmlformats.org/officeDocument/2006/relationships/hyperlink" Target="https://twitter.com/nybussale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hyperlink" Target="https://instagram.com/newyorkbussales/" TargetMode="External"/><Relationship Id="rId10" Type="http://schemas.openxmlformats.org/officeDocument/2006/relationships/hyperlink" Target="http://www.nyhma.org/viewforum.php?f=2&amp;start=0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://newyorkbussales.com/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://newyorkbussales.com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hyperlink" Target="https://www.facebook.com/New-York-Bus-Sales-LLC-280877326166/timeline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nybussales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instagram.com/newyorkbussales/" TargetMode="External"/><Relationship Id="rId9" Type="http://schemas.openxmlformats.org/officeDocument/2006/relationships/hyperlink" Target="http://www.nyhma.org/viewforum.php?f=2&amp;start=0" TargetMode="Externa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://newyorkbussales.com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hyperlink" Target="https://www.facebook.com/New-York-Bus-Sales-LLC-280877326166/timeline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nybussales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instagram.com/newyorkbussales/" TargetMode="External"/><Relationship Id="rId9" Type="http://schemas.openxmlformats.org/officeDocument/2006/relationships/hyperlink" Target="http://www.nyhma.org/viewforum.php?f=2&amp;start=0" TargetMode="Externa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://newyorkbussales.com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hyperlink" Target="https://www.facebook.com/New-York-Bus-Sales-LLC-280877326166/timeline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nybussales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instagram.com/newyorkbussales/" TargetMode="External"/><Relationship Id="rId9" Type="http://schemas.openxmlformats.org/officeDocument/2006/relationships/hyperlink" Target="http://www.nyhma.org/viewforum.php?f=2&amp;start=0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newyorkbussales.com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hyperlink" Target="https://www.facebook.com/New-York-Bus-Sales-LLC-280877326166/timeline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nybussales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instagram.com/newyorkbussales/" TargetMode="External"/><Relationship Id="rId9" Type="http://schemas.openxmlformats.org/officeDocument/2006/relationships/hyperlink" Target="http://www.nyhma.org/viewforum.php?f=2&amp;start=0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42900" y="3825183"/>
            <a:ext cx="6172200" cy="3397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3757" y="8570197"/>
            <a:ext cx="1600200" cy="295656"/>
          </a:xfrm>
        </p:spPr>
        <p:txBody>
          <a:bodyPr/>
          <a:lstStyle>
            <a:lvl1pPr>
              <a:defRPr sz="900"/>
            </a:lvl1pPr>
          </a:lstStyle>
          <a:p>
            <a:fld id="{C554EB52-A39F-1E42-ACC2-3A5CA4B651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49879"/>
            <a:ext cx="6858000" cy="7821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2032000"/>
            <a:ext cx="6858000" cy="8466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1656936"/>
            <a:ext cx="6172200" cy="233247"/>
          </a:xfrm>
        </p:spPr>
        <p:txBody>
          <a:bodyPr>
            <a:normAutofit/>
          </a:bodyPr>
          <a:lstStyle>
            <a:lvl1pPr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7595810"/>
            <a:ext cx="6857999" cy="592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"/>
            <a:ext cx="6854952" cy="1255776"/>
          </a:xfrm>
          <a:prstGeom prst="rect">
            <a:avLst/>
          </a:prstGeom>
        </p:spPr>
      </p:pic>
      <p:pic>
        <p:nvPicPr>
          <p:cNvPr id="18" name="Picture 17" descr="facebook.jpg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570197"/>
            <a:ext cx="323088" cy="295656"/>
          </a:xfrm>
          <a:prstGeom prst="rect">
            <a:avLst/>
          </a:prstGeom>
        </p:spPr>
      </p:pic>
      <p:pic>
        <p:nvPicPr>
          <p:cNvPr id="19" name="Picture 18" descr="instagram.jpg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" y="8570197"/>
            <a:ext cx="323088" cy="295656"/>
          </a:xfrm>
          <a:prstGeom prst="rect">
            <a:avLst/>
          </a:prstGeom>
        </p:spPr>
      </p:pic>
      <p:pic>
        <p:nvPicPr>
          <p:cNvPr id="20" name="Picture 19" descr="twitter.jpg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6" y="8570197"/>
            <a:ext cx="323088" cy="295656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959429" y="8626400"/>
            <a:ext cx="29391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©2015 New York Bus Sales. All rights reserved.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42900" y="2262188"/>
            <a:ext cx="6172200" cy="1390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4"/>
          </p:nvPr>
        </p:nvSpPr>
        <p:spPr>
          <a:xfrm>
            <a:off x="342900" y="4330700"/>
            <a:ext cx="6172200" cy="30956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42900" y="7698293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ALL of our Service Updates can be found on the </a:t>
            </a:r>
            <a:r>
              <a:rPr lang="en-US" sz="1000" u="sng" dirty="0">
                <a:solidFill>
                  <a:srgbClr val="FFFFFF"/>
                </a:solidFill>
                <a:hlinkClick r:id="rId9"/>
              </a:rPr>
              <a:t>New York Bus Sales website</a:t>
            </a:r>
            <a:endParaRPr lang="en-US" sz="1000" u="sng" dirty="0">
              <a:solidFill>
                <a:srgbClr val="FFFFFF"/>
              </a:solidFill>
            </a:endParaRPr>
          </a:p>
          <a:p>
            <a:pPr algn="ctr"/>
            <a:r>
              <a:rPr lang="en-US" sz="1000" dirty="0">
                <a:solidFill>
                  <a:srgbClr val="FFFFFF"/>
                </a:solidFill>
              </a:rPr>
              <a:t>Or at the </a:t>
            </a:r>
            <a:r>
              <a:rPr lang="en-US" sz="1000" dirty="0">
                <a:solidFill>
                  <a:srgbClr val="FFFFFF"/>
                </a:solidFill>
                <a:hlinkClick r:id="rId10"/>
              </a:rPr>
              <a:t>New York Head Mechanic website 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62063"/>
            <a:ext cx="6172200" cy="395287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SUBJECT OF EMAIL</a:t>
            </a:r>
          </a:p>
        </p:txBody>
      </p:sp>
    </p:spTree>
    <p:extLst>
      <p:ext uri="{BB962C8B-B14F-4D97-AF65-F5344CB8AC3E}">
        <p14:creationId xmlns:p14="http://schemas.microsoft.com/office/powerpoint/2010/main" val="41964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cle P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95981" y="458938"/>
            <a:ext cx="2805113" cy="228668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80807D"/>
                </a:solidFill>
              </a:defRPr>
            </a:lvl1pPr>
            <a:lvl2pPr>
              <a:defRPr sz="1400">
                <a:solidFill>
                  <a:srgbClr val="80807D"/>
                </a:solidFill>
              </a:defRPr>
            </a:lvl2pPr>
            <a:lvl3pPr>
              <a:defRPr sz="1400">
                <a:solidFill>
                  <a:srgbClr val="80807D"/>
                </a:solidFill>
              </a:defRPr>
            </a:lvl3pPr>
            <a:lvl4pPr>
              <a:defRPr sz="1400">
                <a:solidFill>
                  <a:srgbClr val="80807D"/>
                </a:solidFill>
              </a:defRPr>
            </a:lvl4pPr>
            <a:lvl5pPr>
              <a:defRPr sz="1400">
                <a:solidFill>
                  <a:srgbClr val="80807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664857" y="458938"/>
            <a:ext cx="2850243" cy="22866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3757" y="8570197"/>
            <a:ext cx="1600200" cy="295656"/>
          </a:xfrm>
        </p:spPr>
        <p:txBody>
          <a:bodyPr/>
          <a:lstStyle>
            <a:lvl1pPr>
              <a:defRPr sz="900"/>
            </a:lvl1pPr>
          </a:lstStyle>
          <a:p>
            <a:fld id="{C554EB52-A39F-1E42-ACC2-3A5CA4B651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7595810"/>
            <a:ext cx="6857999" cy="592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facebook.jp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570197"/>
            <a:ext cx="323088" cy="295656"/>
          </a:xfrm>
          <a:prstGeom prst="rect">
            <a:avLst/>
          </a:prstGeom>
        </p:spPr>
      </p:pic>
      <p:pic>
        <p:nvPicPr>
          <p:cNvPr id="14" name="Picture 13" descr="instagram.jpg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" y="8570197"/>
            <a:ext cx="323088" cy="295656"/>
          </a:xfrm>
          <a:prstGeom prst="rect">
            <a:avLst/>
          </a:prstGeom>
        </p:spPr>
      </p:pic>
      <p:pic>
        <p:nvPicPr>
          <p:cNvPr id="15" name="Picture 14" descr="twitter.jpg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6" y="8570197"/>
            <a:ext cx="323088" cy="2956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959429" y="8626400"/>
            <a:ext cx="29391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©2015 New York Bus Sales. All rights reserved.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495981" y="3071968"/>
            <a:ext cx="59944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16"/>
          </p:nvPr>
        </p:nvSpPr>
        <p:spPr>
          <a:xfrm>
            <a:off x="495981" y="5497820"/>
            <a:ext cx="6019119" cy="167466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80807D"/>
                </a:solidFill>
              </a:defRPr>
            </a:lvl1pPr>
            <a:lvl2pPr>
              <a:defRPr sz="1400">
                <a:solidFill>
                  <a:srgbClr val="80807D"/>
                </a:solidFill>
              </a:defRPr>
            </a:lvl2pPr>
            <a:lvl3pPr>
              <a:defRPr sz="1400">
                <a:solidFill>
                  <a:srgbClr val="80807D"/>
                </a:solidFill>
              </a:defRPr>
            </a:lvl3pPr>
            <a:lvl4pPr>
              <a:defRPr sz="1400">
                <a:solidFill>
                  <a:srgbClr val="80807D"/>
                </a:solidFill>
              </a:defRPr>
            </a:lvl4pPr>
            <a:lvl5pPr>
              <a:defRPr sz="1400">
                <a:solidFill>
                  <a:srgbClr val="80807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42900" y="7698293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ALL of our Service Updates can be found on the </a:t>
            </a:r>
            <a:r>
              <a:rPr lang="en-US" sz="1000" u="sng" dirty="0">
                <a:solidFill>
                  <a:srgbClr val="FFFFFF"/>
                </a:solidFill>
                <a:hlinkClick r:id="rId8"/>
              </a:rPr>
              <a:t>New York Bus Sales website</a:t>
            </a:r>
            <a:endParaRPr lang="en-US" sz="1000" u="sng" dirty="0">
              <a:solidFill>
                <a:srgbClr val="FFFFFF"/>
              </a:solidFill>
            </a:endParaRPr>
          </a:p>
          <a:p>
            <a:pPr algn="ctr"/>
            <a:r>
              <a:rPr lang="en-US" sz="1000" dirty="0">
                <a:solidFill>
                  <a:srgbClr val="FFFFFF"/>
                </a:solidFill>
              </a:rPr>
              <a:t>Or at the </a:t>
            </a:r>
            <a:r>
              <a:rPr lang="en-US" sz="1000" dirty="0">
                <a:solidFill>
                  <a:srgbClr val="FFFFFF"/>
                </a:solidFill>
                <a:hlinkClick r:id="rId9"/>
              </a:rPr>
              <a:t>New York Head Mechanic website 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7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icle P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664857" y="458938"/>
            <a:ext cx="2850243" cy="22866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3757" y="8570197"/>
            <a:ext cx="1600200" cy="295656"/>
          </a:xfrm>
        </p:spPr>
        <p:txBody>
          <a:bodyPr/>
          <a:lstStyle>
            <a:lvl1pPr>
              <a:defRPr sz="900"/>
            </a:lvl1pPr>
          </a:lstStyle>
          <a:p>
            <a:fld id="{C554EB52-A39F-1E42-ACC2-3A5CA4B651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7595810"/>
            <a:ext cx="6857999" cy="592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facebook.jp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570197"/>
            <a:ext cx="323088" cy="295656"/>
          </a:xfrm>
          <a:prstGeom prst="rect">
            <a:avLst/>
          </a:prstGeom>
        </p:spPr>
      </p:pic>
      <p:pic>
        <p:nvPicPr>
          <p:cNvPr id="14" name="Picture 13" descr="instagram.jpg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" y="8570197"/>
            <a:ext cx="323088" cy="295656"/>
          </a:xfrm>
          <a:prstGeom prst="rect">
            <a:avLst/>
          </a:prstGeom>
        </p:spPr>
      </p:pic>
      <p:pic>
        <p:nvPicPr>
          <p:cNvPr id="15" name="Picture 14" descr="twitter.jpg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6" y="8570197"/>
            <a:ext cx="323088" cy="2956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959429" y="8626400"/>
            <a:ext cx="29391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©2015 New York Bus Sales. All rights reserved.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6"/>
          </p:nvPr>
        </p:nvSpPr>
        <p:spPr>
          <a:xfrm>
            <a:off x="495981" y="3006201"/>
            <a:ext cx="6019119" cy="167466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80807D"/>
                </a:solidFill>
              </a:defRPr>
            </a:lvl1pPr>
            <a:lvl2pPr>
              <a:defRPr sz="1400">
                <a:solidFill>
                  <a:srgbClr val="80807D"/>
                </a:solidFill>
              </a:defRPr>
            </a:lvl2pPr>
            <a:lvl3pPr>
              <a:defRPr sz="1400">
                <a:solidFill>
                  <a:srgbClr val="80807D"/>
                </a:solidFill>
              </a:defRPr>
            </a:lvl3pPr>
            <a:lvl4pPr>
              <a:defRPr sz="1400">
                <a:solidFill>
                  <a:srgbClr val="80807D"/>
                </a:solidFill>
              </a:defRPr>
            </a:lvl4pPr>
            <a:lvl5pPr>
              <a:defRPr sz="1400">
                <a:solidFill>
                  <a:srgbClr val="80807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4307" y="458938"/>
            <a:ext cx="2850243" cy="22866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42900" y="7698293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ALL of our Service Updates can be found on the </a:t>
            </a:r>
            <a:r>
              <a:rPr lang="en-US" sz="1000" u="sng" dirty="0">
                <a:solidFill>
                  <a:srgbClr val="FFFFFF"/>
                </a:solidFill>
                <a:hlinkClick r:id="rId8"/>
              </a:rPr>
              <a:t>New York Bus Sales website</a:t>
            </a:r>
            <a:endParaRPr lang="en-US" sz="1000" u="sng" dirty="0">
              <a:solidFill>
                <a:srgbClr val="FFFFFF"/>
              </a:solidFill>
            </a:endParaRPr>
          </a:p>
          <a:p>
            <a:pPr algn="ctr"/>
            <a:r>
              <a:rPr lang="en-US" sz="1000" dirty="0">
                <a:solidFill>
                  <a:srgbClr val="FFFFFF"/>
                </a:solidFill>
              </a:rPr>
              <a:t>Or at the </a:t>
            </a:r>
            <a:r>
              <a:rPr lang="en-US" sz="1000" dirty="0">
                <a:solidFill>
                  <a:srgbClr val="FFFFFF"/>
                </a:solidFill>
                <a:hlinkClick r:id="rId9"/>
              </a:rPr>
              <a:t>New York Head Mechanic website 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0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3757" y="8570197"/>
            <a:ext cx="1600200" cy="295656"/>
          </a:xfrm>
        </p:spPr>
        <p:txBody>
          <a:bodyPr/>
          <a:lstStyle>
            <a:lvl1pPr>
              <a:defRPr sz="900"/>
            </a:lvl1pPr>
          </a:lstStyle>
          <a:p>
            <a:fld id="{C554EB52-A39F-1E42-ACC2-3A5CA4B651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7595810"/>
            <a:ext cx="6857999" cy="592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facebook.jp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570197"/>
            <a:ext cx="323088" cy="295656"/>
          </a:xfrm>
          <a:prstGeom prst="rect">
            <a:avLst/>
          </a:prstGeom>
        </p:spPr>
      </p:pic>
      <p:pic>
        <p:nvPicPr>
          <p:cNvPr id="14" name="Picture 13" descr="instagram.jpg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" y="8570197"/>
            <a:ext cx="323088" cy="295656"/>
          </a:xfrm>
          <a:prstGeom prst="rect">
            <a:avLst/>
          </a:prstGeom>
        </p:spPr>
      </p:pic>
      <p:pic>
        <p:nvPicPr>
          <p:cNvPr id="15" name="Picture 14" descr="twitter.jpg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6" y="8570197"/>
            <a:ext cx="323088" cy="2956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959429" y="8626400"/>
            <a:ext cx="29391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©2015 New York Bus Sales.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42900" y="7698293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ALL of our Service Updates can be found on the </a:t>
            </a:r>
            <a:r>
              <a:rPr lang="en-US" sz="1000" u="sng" dirty="0">
                <a:solidFill>
                  <a:srgbClr val="FFFFFF"/>
                </a:solidFill>
                <a:hlinkClick r:id="rId8"/>
              </a:rPr>
              <a:t>New York Bus Sales website</a:t>
            </a:r>
            <a:endParaRPr lang="en-US" sz="1000" u="sng" dirty="0">
              <a:solidFill>
                <a:srgbClr val="FFFFFF"/>
              </a:solidFill>
            </a:endParaRPr>
          </a:p>
          <a:p>
            <a:pPr algn="ctr"/>
            <a:r>
              <a:rPr lang="en-US" sz="1000" dirty="0">
                <a:solidFill>
                  <a:srgbClr val="FFFFFF"/>
                </a:solidFill>
              </a:rPr>
              <a:t>Or at the </a:t>
            </a:r>
            <a:r>
              <a:rPr lang="en-US" sz="1000" dirty="0">
                <a:solidFill>
                  <a:srgbClr val="FFFFFF"/>
                </a:solidFill>
                <a:hlinkClick r:id="rId9"/>
              </a:rPr>
              <a:t>New York Head Mechanic website 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9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3757" y="8570197"/>
            <a:ext cx="1600200" cy="295656"/>
          </a:xfrm>
        </p:spPr>
        <p:txBody>
          <a:bodyPr/>
          <a:lstStyle>
            <a:lvl1pPr>
              <a:defRPr sz="900"/>
            </a:lvl1pPr>
          </a:lstStyle>
          <a:p>
            <a:fld id="{C554EB52-A39F-1E42-ACC2-3A5CA4B651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7595810"/>
            <a:ext cx="6857999" cy="592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facebook.jp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570197"/>
            <a:ext cx="323088" cy="295656"/>
          </a:xfrm>
          <a:prstGeom prst="rect">
            <a:avLst/>
          </a:prstGeom>
        </p:spPr>
      </p:pic>
      <p:pic>
        <p:nvPicPr>
          <p:cNvPr id="14" name="Picture 13" descr="instagram.jpg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" y="8570197"/>
            <a:ext cx="323088" cy="295656"/>
          </a:xfrm>
          <a:prstGeom prst="rect">
            <a:avLst/>
          </a:prstGeom>
        </p:spPr>
      </p:pic>
      <p:pic>
        <p:nvPicPr>
          <p:cNvPr id="15" name="Picture 14" descr="twitter.jpg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6" y="8570197"/>
            <a:ext cx="323088" cy="2956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959429" y="8626400"/>
            <a:ext cx="29391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©2015 New York Bus Sales.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42900" y="7698293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ALL of our Service Updates can be found on the </a:t>
            </a:r>
            <a:r>
              <a:rPr lang="en-US" sz="1000" u="sng" dirty="0">
                <a:solidFill>
                  <a:srgbClr val="FFFFFF"/>
                </a:solidFill>
                <a:hlinkClick r:id="rId8"/>
              </a:rPr>
              <a:t>New York Bus Sales website</a:t>
            </a:r>
            <a:endParaRPr lang="en-US" sz="1000" u="sng" dirty="0">
              <a:solidFill>
                <a:srgbClr val="FFFFFF"/>
              </a:solidFill>
            </a:endParaRPr>
          </a:p>
          <a:p>
            <a:pPr algn="ctr"/>
            <a:r>
              <a:rPr lang="en-US" sz="1000" dirty="0">
                <a:solidFill>
                  <a:srgbClr val="FFFFFF"/>
                </a:solidFill>
              </a:rPr>
              <a:t>Or at the </a:t>
            </a:r>
            <a:r>
              <a:rPr lang="en-US" sz="1000" dirty="0">
                <a:solidFill>
                  <a:srgbClr val="FFFFFF"/>
                </a:solidFill>
                <a:hlinkClick r:id="rId9"/>
              </a:rPr>
              <a:t>New York Head Mechanic website 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665163" y="1332332"/>
            <a:ext cx="5610225" cy="4191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410291" indent="0" algn="ctr">
              <a:buNone/>
              <a:defRPr sz="1600" b="1">
                <a:solidFill>
                  <a:schemeClr val="accent2"/>
                </a:solidFill>
              </a:defRPr>
            </a:lvl2pPr>
            <a:lvl3pPr marL="820582" indent="0" algn="ctr">
              <a:buNone/>
              <a:defRPr sz="1600" b="1">
                <a:solidFill>
                  <a:schemeClr val="accent2"/>
                </a:solidFill>
              </a:defRPr>
            </a:lvl3pPr>
            <a:lvl4pPr marL="1230873" indent="0" algn="ctr">
              <a:buNone/>
              <a:defRPr sz="1600" b="1">
                <a:solidFill>
                  <a:schemeClr val="accent2"/>
                </a:solidFill>
              </a:defRPr>
            </a:lvl4pPr>
            <a:lvl5pPr marL="1641165" indent="0" algn="ctr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28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82058" tIns="41029" rIns="82058" bIns="4102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82058" tIns="41029" rIns="82058" bIns="410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4"/>
          </a:xfrm>
          <a:prstGeom prst="rect">
            <a:avLst/>
          </a:prstGeom>
        </p:spPr>
        <p:txBody>
          <a:bodyPr vert="horz" lIns="82058" tIns="41029" rIns="82058" bIns="4102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8F550-E2BC-A143-8589-52F039787421}" type="datetime1">
              <a:rPr lang="en-US" smtClean="0"/>
              <a:t>4/22/2023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4"/>
          </a:xfrm>
          <a:prstGeom prst="rect">
            <a:avLst/>
          </a:prstGeom>
        </p:spPr>
        <p:txBody>
          <a:bodyPr vert="horz" lIns="82058" tIns="41029" rIns="82058" bIns="4102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4"/>
          </a:xfrm>
          <a:prstGeom prst="rect">
            <a:avLst/>
          </a:prstGeom>
        </p:spPr>
        <p:txBody>
          <a:bodyPr vert="horz" lIns="82058" tIns="41029" rIns="82058" bIns="4102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4EB52-A39F-1E42-ACC2-3A5CA4B65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5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</p:sldLayoutIdLst>
  <p:hf hdr="0" ftr="0"/>
  <p:txStyles>
    <p:titleStyle>
      <a:lvl1pPr algn="ctr" defTabSz="410291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718" indent="-307718" algn="l" defTabSz="410291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6723" indent="-256432" algn="l" defTabSz="410291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728" indent="-205146" algn="l" defTabSz="41029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019" indent="-205146" algn="l" defTabSz="410291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6311" indent="-205146" algn="l" defTabSz="410291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6602" indent="-205146" algn="l" defTabSz="4102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6893" indent="-205146" algn="l" defTabSz="4102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85" indent="-205146" algn="l" defTabSz="4102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87476" indent="-205146" algn="l" defTabSz="4102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breith@newyorkbussales.com" TargetMode="External"/><Relationship Id="rId13" Type="http://schemas.openxmlformats.org/officeDocument/2006/relationships/hyperlink" Target="mailto:bshepard@newyorkbussales.com" TargetMode="External"/><Relationship Id="rId3" Type="http://schemas.openxmlformats.org/officeDocument/2006/relationships/hyperlink" Target="mailto:jjohnston@newyorkbussales.com" TargetMode="External"/><Relationship Id="rId7" Type="http://schemas.openxmlformats.org/officeDocument/2006/relationships/hyperlink" Target="mailto:blamaitis@newyorkbussales.com" TargetMode="External"/><Relationship Id="rId12" Type="http://schemas.openxmlformats.org/officeDocument/2006/relationships/hyperlink" Target="mailto:breiling@newyorkbussale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dwallace@newyorkbussales.com" TargetMode="External"/><Relationship Id="rId11" Type="http://schemas.openxmlformats.org/officeDocument/2006/relationships/hyperlink" Target="mailto:dgrant@nybussales.com" TargetMode="External"/><Relationship Id="rId5" Type="http://schemas.openxmlformats.org/officeDocument/2006/relationships/hyperlink" Target="mailto:rhemund@newyorkbussales.com" TargetMode="External"/><Relationship Id="rId10" Type="http://schemas.openxmlformats.org/officeDocument/2006/relationships/hyperlink" Target="mailto:ptucker@newyorkbussales.com" TargetMode="External"/><Relationship Id="rId4" Type="http://schemas.openxmlformats.org/officeDocument/2006/relationships/image" Target="../media/image7.png"/><Relationship Id="rId9" Type="http://schemas.openxmlformats.org/officeDocument/2006/relationships/hyperlink" Target="mailto:jlewin@nybussales.com" TargetMode="External"/><Relationship Id="rId14" Type="http://schemas.openxmlformats.org/officeDocument/2006/relationships/hyperlink" Target="mailto:mmcdonald@newyorkbussale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290162" y="4329696"/>
            <a:ext cx="6172200" cy="712712"/>
          </a:xfrm>
        </p:spPr>
        <p:txBody>
          <a:bodyPr/>
          <a:lstStyle/>
          <a:p>
            <a:pPr algn="ctr"/>
            <a:r>
              <a:rPr lang="en-US" dirty="0"/>
              <a:t>MAKE SURE TO CHECK VALVE STEM CLEARANCE WHEN CHANGING TIRES ON UNITS WITH AIR DISC BRAKES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B52-A39F-1E42-ACC2-3A5CA4B651D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Service Update #23-0421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342900" y="5042408"/>
            <a:ext cx="6172200" cy="266820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Just recently, Horseheads Central School had a unit with Air Disc brakes which had an inner dual go flat. </a:t>
            </a:r>
          </a:p>
          <a:p>
            <a:pPr marL="0" indent="0" algn="just">
              <a:buNone/>
            </a:pPr>
            <a:r>
              <a:rPr lang="en-US" dirty="0"/>
              <a:t>Upon inspection, they found that the valve stem was positioned in such a way that the valve rubbed against a tab on the brake caliper (FIGURE #1) causing a hole in the stem of the valve.</a:t>
            </a:r>
          </a:p>
          <a:p>
            <a:pPr marL="0" indent="0" algn="just">
              <a:buNone/>
            </a:pPr>
            <a:r>
              <a:rPr lang="en-US" dirty="0"/>
              <a:t>Valve Stems come in a variety of sizes and shapes as shown above and if when mounting a new tire or changing a valve stem for any reason, care should be taken to replace with a “like” stem.  </a:t>
            </a:r>
          </a:p>
          <a:p>
            <a:pPr marL="0" indent="0" algn="just">
              <a:buNone/>
            </a:pPr>
            <a:r>
              <a:rPr lang="en-US" dirty="0"/>
              <a:t>Once mounted, the tires should be rotated to ensure 1/2” of clearance between the valve stem and any obstructions such as the brake caliper.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Tire Valve Stem Clearance with Air Disc Brakes</a:t>
            </a:r>
          </a:p>
        </p:txBody>
      </p:sp>
      <p:pic>
        <p:nvPicPr>
          <p:cNvPr id="1028" name="Picture 4" descr="RV.Net Open Roads Forum: valve stem points inside on rear dual tires?">
            <a:extLst>
              <a:ext uri="{FF2B5EF4-FFF2-40B4-BE49-F238E27FC236}">
                <a16:creationId xmlns:a16="http://schemas.microsoft.com/office/drawing/2014/main" id="{79512E0B-E3DE-36CA-08A3-B949DE7F9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1619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5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indoor, tool&#10;&#10;Description automatically generated">
            <a:extLst>
              <a:ext uri="{FF2B5EF4-FFF2-40B4-BE49-F238E27FC236}">
                <a16:creationId xmlns:a16="http://schemas.microsoft.com/office/drawing/2014/main" id="{FF4EDF20-88F0-7920-00BE-56D8C53ECC6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30987" b="30987"/>
          <a:stretch>
            <a:fillRect/>
          </a:stretch>
        </p:blipFill>
        <p:spPr>
          <a:xfrm>
            <a:off x="970869" y="361609"/>
            <a:ext cx="5048931" cy="40506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5286E-A466-48E5-8DF0-88217FDE1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B52-A39F-1E42-ACC2-3A5CA4B651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32DBC1-BA2F-446D-BC58-9830FB98B2A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FF0000"/>
                </a:solidFill>
              </a:rPr>
              <a:t>PLEASE NOTE: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FF0000"/>
                </a:solidFill>
              </a:rPr>
              <a:t>It is believed that there should have been a “clicking” noise heard when rotating the tire. But due in this case to a brass stem being used, the brass is so soft that there was no noise produced. </a:t>
            </a:r>
          </a:p>
          <a:p>
            <a:pPr marL="0" indent="0" algn="just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Please also alert tire dealers to the possibility of this issue!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93C0D6-59F7-E4B9-81AA-EDB61C03A298}"/>
              </a:ext>
            </a:extLst>
          </p:cNvPr>
          <p:cNvSpPr txBox="1"/>
          <p:nvPr/>
        </p:nvSpPr>
        <p:spPr>
          <a:xfrm>
            <a:off x="2883414" y="4513862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#1</a:t>
            </a:r>
          </a:p>
        </p:txBody>
      </p:sp>
    </p:spTree>
    <p:extLst>
      <p:ext uri="{BB962C8B-B14F-4D97-AF65-F5344CB8AC3E}">
        <p14:creationId xmlns:p14="http://schemas.microsoft.com/office/powerpoint/2010/main" val="115300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B52-A39F-1E42-ACC2-3A5CA4B651D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463A24-4FFB-4631-AF44-F2F5965455BB}"/>
              </a:ext>
            </a:extLst>
          </p:cNvPr>
          <p:cNvSpPr txBox="1"/>
          <p:nvPr/>
        </p:nvSpPr>
        <p:spPr>
          <a:xfrm>
            <a:off x="4658496" y="8303741"/>
            <a:ext cx="1782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B3588"/>
                </a:solidFill>
              </a:rPr>
              <a:t>Comments or Concerns:</a:t>
            </a:r>
          </a:p>
          <a:p>
            <a:r>
              <a:rPr lang="en-US" sz="800" dirty="0">
                <a:solidFill>
                  <a:srgbClr val="0B3588"/>
                </a:solidFill>
              </a:rPr>
              <a:t>John Johnston</a:t>
            </a:r>
          </a:p>
          <a:p>
            <a:r>
              <a:rPr lang="en-US" sz="800" dirty="0">
                <a:solidFill>
                  <a:srgbClr val="0B358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jjohnston@newyorkbussales.com</a:t>
            </a:r>
            <a:endParaRPr lang="en-US" sz="800" dirty="0">
              <a:solidFill>
                <a:srgbClr val="0B3588"/>
              </a:solidFill>
            </a:endParaRPr>
          </a:p>
          <a:p>
            <a:r>
              <a:rPr lang="en-US" sz="800" dirty="0">
                <a:solidFill>
                  <a:srgbClr val="0B3588"/>
                </a:solidFill>
              </a:rPr>
              <a:t>Cell 315-263-0766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6C533C-D4CB-C767-EC6B-902C3CFD4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90" y="278147"/>
            <a:ext cx="6084335" cy="72121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0D6FFF-F73C-B56F-3D4B-E0D71BB16DA3}"/>
              </a:ext>
            </a:extLst>
          </p:cNvPr>
          <p:cNvSpPr txBox="1"/>
          <p:nvPr/>
        </p:nvSpPr>
        <p:spPr>
          <a:xfrm>
            <a:off x="1803682" y="984921"/>
            <a:ext cx="319129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rgbClr val="0B3588"/>
              </a:solidFill>
            </a:endParaRPr>
          </a:p>
          <a:p>
            <a:pPr algn="ctr"/>
            <a:r>
              <a:rPr lang="en-US" sz="1400" b="1" dirty="0">
                <a:solidFill>
                  <a:srgbClr val="0B3588"/>
                </a:solidFill>
              </a:rPr>
              <a:t>Director of Service </a:t>
            </a:r>
          </a:p>
          <a:p>
            <a:pPr algn="ctr"/>
            <a:r>
              <a:rPr lang="en-US" sz="1400" b="1" dirty="0">
                <a:solidFill>
                  <a:srgbClr val="0B3588"/>
                </a:solidFill>
              </a:rPr>
              <a:t>Ryan Hemund </a:t>
            </a:r>
            <a:r>
              <a:rPr lang="en-US" sz="1400" dirty="0">
                <a:solidFill>
                  <a:srgbClr val="0B3588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rgbClr val="0B358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rhemund@newyorkbussales.com</a:t>
            </a:r>
            <a:r>
              <a:rPr lang="en-US" sz="1400" dirty="0">
                <a:solidFill>
                  <a:srgbClr val="0B3588"/>
                </a:solidFill>
              </a:rPr>
              <a:t>	</a:t>
            </a:r>
          </a:p>
          <a:p>
            <a:pPr algn="ctr"/>
            <a:endParaRPr lang="en-US" sz="900" dirty="0">
              <a:solidFill>
                <a:srgbClr val="0B3588"/>
              </a:solidFill>
            </a:endParaRPr>
          </a:p>
          <a:p>
            <a:pPr algn="ctr"/>
            <a:r>
              <a:rPr lang="fi-FI" sz="1400" b="1" dirty="0">
                <a:solidFill>
                  <a:srgbClr val="0B3588"/>
                </a:solidFill>
              </a:rPr>
              <a:t>Chittenango: 800-962-5768</a:t>
            </a:r>
          </a:p>
          <a:p>
            <a:pPr algn="ctr"/>
            <a:endParaRPr lang="fi-FI" sz="800" dirty="0">
              <a:solidFill>
                <a:srgbClr val="0B3588"/>
              </a:solidFill>
            </a:endParaRPr>
          </a:p>
          <a:p>
            <a:pPr algn="ctr"/>
            <a:r>
              <a:rPr lang="fi-FI" sz="1400" dirty="0">
                <a:solidFill>
                  <a:srgbClr val="0B3588"/>
                </a:solidFill>
              </a:rPr>
              <a:t>Daryl Wallace</a:t>
            </a:r>
          </a:p>
          <a:p>
            <a:pPr algn="ctr"/>
            <a:r>
              <a:rPr lang="fi-FI" sz="1400" dirty="0">
                <a:solidFill>
                  <a:srgbClr val="0B3588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dwallace@newyorkbussales.com</a:t>
            </a:r>
            <a:endParaRPr lang="fi-FI" sz="1400" dirty="0">
              <a:solidFill>
                <a:srgbClr val="0B3588"/>
              </a:solidFill>
            </a:endParaRPr>
          </a:p>
          <a:p>
            <a:pPr algn="ctr"/>
            <a:endParaRPr lang="fi-FI" sz="800" dirty="0">
              <a:solidFill>
                <a:srgbClr val="0B3588"/>
              </a:solidFill>
            </a:endParaRPr>
          </a:p>
          <a:p>
            <a:pPr algn="ctr"/>
            <a:r>
              <a:rPr lang="fi-FI" sz="1400" dirty="0">
                <a:solidFill>
                  <a:srgbClr val="0B3588"/>
                </a:solidFill>
              </a:rPr>
              <a:t>Brian Lamaitis	</a:t>
            </a:r>
          </a:p>
          <a:p>
            <a:pPr algn="ctr"/>
            <a:r>
              <a:rPr lang="fi-FI" sz="1400" dirty="0">
                <a:solidFill>
                  <a:srgbClr val="0B3588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blamaitis@newyorkbussales.com</a:t>
            </a:r>
            <a:r>
              <a:rPr lang="fi-FI" sz="1400" dirty="0">
                <a:solidFill>
                  <a:srgbClr val="0B3588"/>
                </a:solidFill>
              </a:rPr>
              <a:t> </a:t>
            </a:r>
          </a:p>
          <a:p>
            <a:pPr algn="ctr"/>
            <a:endParaRPr lang="fi-FI" sz="800" dirty="0">
              <a:solidFill>
                <a:srgbClr val="0B3588"/>
              </a:solidFill>
            </a:endParaRPr>
          </a:p>
          <a:p>
            <a:pPr algn="ctr"/>
            <a:r>
              <a:rPr lang="fi-FI" sz="1400" dirty="0">
                <a:solidFill>
                  <a:srgbClr val="0B3588"/>
                </a:solidFill>
              </a:rPr>
              <a:t>Bob Reith</a:t>
            </a:r>
          </a:p>
          <a:p>
            <a:pPr algn="ctr"/>
            <a:r>
              <a:rPr lang="fi-FI" sz="1400" dirty="0">
                <a:solidFill>
                  <a:srgbClr val="0B3588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breith@newyorkbussales.com</a:t>
            </a:r>
            <a:endParaRPr lang="fi-FI" sz="1400" dirty="0">
              <a:solidFill>
                <a:srgbClr val="0B3588"/>
              </a:solidFill>
            </a:endParaRPr>
          </a:p>
          <a:p>
            <a:pPr algn="ctr"/>
            <a:endParaRPr lang="fi-FI" sz="800" dirty="0">
              <a:solidFill>
                <a:srgbClr val="0B3588"/>
              </a:solidFill>
              <a:hlinkClick r:id="rId9"/>
            </a:endParaRPr>
          </a:p>
          <a:p>
            <a:pPr algn="ctr"/>
            <a:r>
              <a:rPr lang="fi-FI" sz="1400" dirty="0">
                <a:solidFill>
                  <a:srgbClr val="0B3588"/>
                </a:solidFill>
              </a:rPr>
              <a:t>Phil Tucker</a:t>
            </a:r>
          </a:p>
          <a:p>
            <a:pPr algn="ctr"/>
            <a:r>
              <a:rPr lang="fi-FI" sz="1400" dirty="0">
                <a:solidFill>
                  <a:srgbClr val="0B358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ptucker@newyorkbussales.com</a:t>
            </a:r>
            <a:r>
              <a:rPr lang="fi-FI" sz="1400" dirty="0">
                <a:solidFill>
                  <a:srgbClr val="0B3588"/>
                </a:solidFill>
              </a:rPr>
              <a:t> 	</a:t>
            </a:r>
            <a:endParaRPr lang="fi-FI" sz="1400" dirty="0">
              <a:solidFill>
                <a:srgbClr val="0B3588"/>
              </a:solidFill>
              <a:hlinkClick r:id="rId11"/>
            </a:endParaRPr>
          </a:p>
          <a:p>
            <a:pPr algn="ctr"/>
            <a:r>
              <a:rPr lang="fi-FI" sz="1400" dirty="0">
                <a:solidFill>
                  <a:srgbClr val="0B3588"/>
                </a:solidFill>
              </a:rPr>
              <a:t> 	</a:t>
            </a:r>
            <a:endParaRPr lang="fi-FI" sz="1400" b="1" dirty="0">
              <a:solidFill>
                <a:srgbClr val="0B3588"/>
              </a:solidFill>
            </a:endParaRPr>
          </a:p>
          <a:p>
            <a:pPr algn="ctr"/>
            <a:r>
              <a:rPr lang="fi-FI" sz="1400" b="1" dirty="0">
                <a:solidFill>
                  <a:srgbClr val="0B3588"/>
                </a:solidFill>
              </a:rPr>
              <a:t>Albany: 866-867-1100</a:t>
            </a:r>
          </a:p>
          <a:p>
            <a:pPr algn="ctr"/>
            <a:endParaRPr lang="fi-FI" sz="800" dirty="0">
              <a:solidFill>
                <a:srgbClr val="0B3588"/>
              </a:solidFill>
            </a:endParaRPr>
          </a:p>
          <a:p>
            <a:pPr algn="ctr"/>
            <a:r>
              <a:rPr lang="fi-FI" sz="1400" dirty="0">
                <a:solidFill>
                  <a:srgbClr val="0B3588"/>
                </a:solidFill>
              </a:rPr>
              <a:t>Ben Reiling</a:t>
            </a:r>
          </a:p>
          <a:p>
            <a:pPr algn="ctr"/>
            <a:r>
              <a:rPr lang="fi-FI" sz="1400" dirty="0">
                <a:solidFill>
                  <a:srgbClr val="0B3588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breiling@newyorkbussales.com</a:t>
            </a:r>
            <a:endParaRPr lang="fi-FI" sz="1400" dirty="0">
              <a:solidFill>
                <a:srgbClr val="0B3588"/>
              </a:solidFill>
            </a:endParaRPr>
          </a:p>
          <a:p>
            <a:pPr algn="ctr"/>
            <a:r>
              <a:rPr lang="fi-FI" sz="1400" dirty="0">
                <a:solidFill>
                  <a:srgbClr val="0B3588"/>
                </a:solidFill>
              </a:rPr>
              <a:t> </a:t>
            </a:r>
          </a:p>
          <a:p>
            <a:pPr algn="ctr"/>
            <a:r>
              <a:rPr lang="sv-SE" sz="1400" b="1" dirty="0">
                <a:solidFill>
                  <a:srgbClr val="0B3588"/>
                </a:solidFill>
              </a:rPr>
              <a:t>Rochester: 800-463-3232</a:t>
            </a:r>
          </a:p>
          <a:p>
            <a:pPr algn="ctr"/>
            <a:endParaRPr lang="sv-SE" sz="800" dirty="0">
              <a:solidFill>
                <a:srgbClr val="0B3588"/>
              </a:solidFill>
            </a:endParaRPr>
          </a:p>
          <a:p>
            <a:pPr algn="ctr"/>
            <a:r>
              <a:rPr lang="sv-SE" sz="1400" dirty="0">
                <a:solidFill>
                  <a:srgbClr val="0B3588"/>
                </a:solidFill>
              </a:rPr>
              <a:t>Brandon Shepard</a:t>
            </a:r>
          </a:p>
          <a:p>
            <a:pPr algn="ctr"/>
            <a:r>
              <a:rPr lang="sv-SE" sz="1400" dirty="0">
                <a:solidFill>
                  <a:srgbClr val="0B3588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bshepard@newyorkbussales.com</a:t>
            </a:r>
            <a:endParaRPr lang="sv-SE" sz="1400" dirty="0">
              <a:solidFill>
                <a:srgbClr val="0B3588"/>
              </a:solidFill>
            </a:endParaRPr>
          </a:p>
          <a:p>
            <a:pPr algn="ctr"/>
            <a:endParaRPr lang="sv-SE" sz="1400" dirty="0">
              <a:solidFill>
                <a:srgbClr val="0B3588"/>
              </a:solidFill>
            </a:endParaRPr>
          </a:p>
          <a:p>
            <a:pPr algn="ctr"/>
            <a:r>
              <a:rPr lang="sv-SE" sz="1400" b="1" dirty="0">
                <a:solidFill>
                  <a:srgbClr val="0B3588"/>
                </a:solidFill>
              </a:rPr>
              <a:t>Middletown: 845-609-7070</a:t>
            </a:r>
          </a:p>
          <a:p>
            <a:pPr algn="ctr"/>
            <a:endParaRPr lang="sv-SE" sz="800" b="1" dirty="0">
              <a:solidFill>
                <a:srgbClr val="0B3588"/>
              </a:solidFill>
            </a:endParaRPr>
          </a:p>
          <a:p>
            <a:pPr algn="ctr"/>
            <a:r>
              <a:rPr lang="sv-SE" sz="1400" dirty="0">
                <a:solidFill>
                  <a:srgbClr val="0B3588"/>
                </a:solidFill>
              </a:rPr>
              <a:t>Moncia Mc Donald</a:t>
            </a:r>
          </a:p>
          <a:p>
            <a:pPr algn="ctr"/>
            <a:r>
              <a:rPr lang="sv-SE" sz="1300" dirty="0">
                <a:solidFill>
                  <a:srgbClr val="0B3588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mmcdonald@newyorkbussales.com</a:t>
            </a:r>
            <a:r>
              <a:rPr lang="sv-SE" sz="1300" dirty="0">
                <a:solidFill>
                  <a:srgbClr val="0B3588"/>
                </a:solidFill>
              </a:rPr>
              <a:t> 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E01DABF-1E36-78D2-6640-39EB2187AD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7539" y="308242"/>
            <a:ext cx="6083585" cy="641143"/>
          </a:xfrm>
        </p:spPr>
        <p:txBody>
          <a:bodyPr>
            <a:normAutofit/>
          </a:bodyPr>
          <a:lstStyle/>
          <a:p>
            <a:r>
              <a:rPr lang="en-US" sz="1800" dirty="0"/>
              <a:t>CONTACT ANY OF OUR SERVICE LOCATIONS WITH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56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York Bus Sales 01">
      <a:dk1>
        <a:sysClr val="windowText" lastClr="000000"/>
      </a:dk1>
      <a:lt1>
        <a:sysClr val="window" lastClr="FFFFFF"/>
      </a:lt1>
      <a:dk2>
        <a:srgbClr val="80807D"/>
      </a:dk2>
      <a:lt2>
        <a:srgbClr val="EEECE1"/>
      </a:lt2>
      <a:accent1>
        <a:srgbClr val="0048BD"/>
      </a:accent1>
      <a:accent2>
        <a:srgbClr val="0B3588"/>
      </a:accent2>
      <a:accent3>
        <a:srgbClr val="FFCD34"/>
      </a:accent3>
      <a:accent4>
        <a:srgbClr val="FF9900"/>
      </a:accent4>
      <a:accent5>
        <a:srgbClr val="B03330"/>
      </a:accent5>
      <a:accent6>
        <a:srgbClr val="82C359"/>
      </a:accent6>
      <a:hlink>
        <a:srgbClr val="3399FF"/>
      </a:hlink>
      <a:folHlink>
        <a:srgbClr val="0B358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55F8D7A656304F8D7C261D54F5FAF5" ma:contentTypeVersion="18" ma:contentTypeDescription="Create a new document." ma:contentTypeScope="" ma:versionID="fa98f9db843fbd0382f7936248e956c2">
  <xsd:schema xmlns:xsd="http://www.w3.org/2001/XMLSchema" xmlns:xs="http://www.w3.org/2001/XMLSchema" xmlns:p="http://schemas.microsoft.com/office/2006/metadata/properties" xmlns:ns2="6ee98f41-a178-4933-bc91-9575cba1a2c1" targetNamespace="http://schemas.microsoft.com/office/2006/metadata/properties" ma:root="true" ma:fieldsID="788bfafc40703ea5467cc1e9ae335306" ns2:_="">
    <xsd:import namespace="6ee98f41-a178-4933-bc91-9575cba1a2c1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lcf76f155ced4ddcb4097134ff3c332f0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98f41-a178-4933-bc91-9575cba1a2c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lcf76f155ced4ddcb4097134ff3c332f0" ma:index="11" nillable="true" ma:displayName="Image Tags_0" ma:hidden="true" ma:internalName="lcf76f155ced4ddcb4097134ff3c332f0" ma:readOnly="false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e33658f-19da-4b7d-b662-bcdc89fc9c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igrationWizIdPermissionLevels" ma:index="21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22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23" nillable="true" ma:displayName="MigrationWizIdSecurityGroups" ma:internalName="MigrationWizIdSecurityGroups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0 xmlns="6ee98f41-a178-4933-bc91-9575cba1a2c1" xsi:nil="true"/>
    <MigrationWizId xmlns="6ee98f41-a178-4933-bc91-9575cba1a2c1" xsi:nil="true"/>
    <lcf76f155ced4ddcb4097134ff3c332f xmlns="6ee98f41-a178-4933-bc91-9575cba1a2c1">
      <Terms xmlns="http://schemas.microsoft.com/office/infopath/2007/PartnerControls"/>
    </lcf76f155ced4ddcb4097134ff3c332f>
    <MigrationWizIdDocumentLibraryPermissions xmlns="6ee98f41-a178-4933-bc91-9575cba1a2c1" xsi:nil="true"/>
    <MigrationWizIdVersion xmlns="6ee98f41-a178-4933-bc91-9575cba1a2c1" xsi:nil="true"/>
    <MigrationWizIdPermissions xmlns="6ee98f41-a178-4933-bc91-9575cba1a2c1" xsi:nil="true"/>
    <MigrationWizIdSecurityGroups xmlns="6ee98f41-a178-4933-bc91-9575cba1a2c1" xsi:nil="true"/>
    <MigrationWizIdPermissionLevels xmlns="6ee98f41-a178-4933-bc91-9575cba1a2c1" xsi:nil="true"/>
  </documentManagement>
</p:properties>
</file>

<file path=customXml/itemProps1.xml><?xml version="1.0" encoding="utf-8"?>
<ds:datastoreItem xmlns:ds="http://schemas.openxmlformats.org/officeDocument/2006/customXml" ds:itemID="{A004E3F0-A4E6-415E-8014-916AB58B7CB5}"/>
</file>

<file path=customXml/itemProps2.xml><?xml version="1.0" encoding="utf-8"?>
<ds:datastoreItem xmlns:ds="http://schemas.openxmlformats.org/officeDocument/2006/customXml" ds:itemID="{705C7348-3CBB-4F85-AEF2-B8708E2D872D}"/>
</file>

<file path=customXml/itemProps3.xml><?xml version="1.0" encoding="utf-8"?>
<ds:datastoreItem xmlns:ds="http://schemas.openxmlformats.org/officeDocument/2006/customXml" ds:itemID="{E79F264B-FE5B-46E8-A979-E047D13AFDDD}"/>
</file>

<file path=docProps/app.xml><?xml version="1.0" encoding="utf-8"?>
<Properties xmlns="http://schemas.openxmlformats.org/officeDocument/2006/extended-properties" xmlns:vt="http://schemas.openxmlformats.org/officeDocument/2006/docPropsVTypes">
  <TotalTime>3199</TotalTime>
  <Words>338</Words>
  <Application>Microsoft Office PowerPoint</Application>
  <PresentationFormat>Letter Paper (8.5x11 in)</PresentationFormat>
  <Paragraphs>57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 Service Update #23-0421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Maggiolino</dc:creator>
  <cp:lastModifiedBy>John Johnston</cp:lastModifiedBy>
  <cp:revision>81</cp:revision>
  <dcterms:created xsi:type="dcterms:W3CDTF">2015-10-07T13:47:43Z</dcterms:created>
  <dcterms:modified xsi:type="dcterms:W3CDTF">2023-04-22T15:51:39Z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0x0101007955F8D7A656304F8D7C261D54F5FAF5</vt:lpwstr>
  </property>
</Properties>
</file>