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70" r:id="rId3"/>
    <p:sldId id="259" r:id="rId4"/>
  </p:sldIdLst>
  <p:sldSz cx="6858000" cy="9144000" type="letter"/>
  <p:notesSz cx="7010400" cy="92964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B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017CE-494F-40FD-B5E0-4F2C7710AF56}" v="35" dt="2023-04-18T17:08:39.246"/>
    <p1510:client id="{94BE5A31-BAE4-4014-BE7B-9AF9E512576E}" v="1" dt="2023-04-18T17:14:35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79" d="100"/>
          <a:sy n="79" d="100"/>
        </p:scale>
        <p:origin x="302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Johnston" userId="83f87ad2-7f60-4aca-8bea-4ecd60af5197" providerId="ADAL" clId="{94BE5A31-BAE4-4014-BE7B-9AF9E512576E}"/>
    <pc:docChg chg="modSld modNotesMaster modHandout">
      <pc:chgData name="John Johnston" userId="83f87ad2-7f60-4aca-8bea-4ecd60af5197" providerId="ADAL" clId="{94BE5A31-BAE4-4014-BE7B-9AF9E512576E}" dt="2023-04-18T17:20:08.393" v="2" actId="113"/>
      <pc:docMkLst>
        <pc:docMk/>
      </pc:docMkLst>
      <pc:sldChg chg="modSp mod">
        <pc:chgData name="John Johnston" userId="83f87ad2-7f60-4aca-8bea-4ecd60af5197" providerId="ADAL" clId="{94BE5A31-BAE4-4014-BE7B-9AF9E512576E}" dt="2023-04-18T17:20:08.393" v="2" actId="113"/>
        <pc:sldMkLst>
          <pc:docMk/>
          <pc:sldMk cId="348455383" sldId="256"/>
        </pc:sldMkLst>
        <pc:spChg chg="mod">
          <ac:chgData name="John Johnston" userId="83f87ad2-7f60-4aca-8bea-4ecd60af5197" providerId="ADAL" clId="{94BE5A31-BAE4-4014-BE7B-9AF9E512576E}" dt="2023-04-18T17:20:08.393" v="2" actId="113"/>
          <ac:spMkLst>
            <pc:docMk/>
            <pc:sldMk cId="348455383" sldId="256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as a table would make it easier to edit</a:t>
            </a:r>
          </a:p>
          <a:p>
            <a:endParaRPr lang="en-US" dirty="0"/>
          </a:p>
          <a:p>
            <a:r>
              <a:rPr lang="en-US" dirty="0"/>
              <a:t>Add additional 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54713-6AB7-CA4B-8619-5D14F8BCFE2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07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jlewin@nybussales.com" TargetMode="External"/><Relationship Id="rId13" Type="http://schemas.openxmlformats.org/officeDocument/2006/relationships/hyperlink" Target="mailto:sconway@nybussales.com" TargetMode="External"/><Relationship Id="rId18" Type="http://schemas.openxmlformats.org/officeDocument/2006/relationships/hyperlink" Target="mailto:blamaitis@newyorkbussales.com" TargetMode="External"/><Relationship Id="rId3" Type="http://schemas.openxmlformats.org/officeDocument/2006/relationships/hyperlink" Target="mailto:mwoodman@newyorkbussales.com" TargetMode="External"/><Relationship Id="rId21" Type="http://schemas.openxmlformats.org/officeDocument/2006/relationships/hyperlink" Target="mailto:breiling@newyorkbussales.com" TargetMode="External"/><Relationship Id="rId7" Type="http://schemas.openxmlformats.org/officeDocument/2006/relationships/hyperlink" Target="mailto:jlewin@newyorkbussales.com" TargetMode="External"/><Relationship Id="rId12" Type="http://schemas.openxmlformats.org/officeDocument/2006/relationships/hyperlink" Target="mailto:sconway@newyorkbussales.com" TargetMode="External"/><Relationship Id="rId17" Type="http://schemas.openxmlformats.org/officeDocument/2006/relationships/hyperlink" Target="mailto:dwallace@newyorkbussales.com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rhemund@newyorkbussales.com" TargetMode="External"/><Relationship Id="rId20" Type="http://schemas.openxmlformats.org/officeDocument/2006/relationships/hyperlink" Target="mailto:ptucker@newyorkbussales.co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bcox@nybussales.com" TargetMode="External"/><Relationship Id="rId11" Type="http://schemas.openxmlformats.org/officeDocument/2006/relationships/hyperlink" Target="mailto:dgrant@nybussales.com" TargetMode="External"/><Relationship Id="rId24" Type="http://schemas.openxmlformats.org/officeDocument/2006/relationships/hyperlink" Target="mailto:jjohnston@newyorkbussales.com" TargetMode="External"/><Relationship Id="rId5" Type="http://schemas.openxmlformats.org/officeDocument/2006/relationships/hyperlink" Target="mailto:tneveldine@newyorkbussales.com" TargetMode="External"/><Relationship Id="rId15" Type="http://schemas.openxmlformats.org/officeDocument/2006/relationships/hyperlink" Target="mailto:tcornwall@newyorkbussales.com" TargetMode="External"/><Relationship Id="rId23" Type="http://schemas.openxmlformats.org/officeDocument/2006/relationships/hyperlink" Target="mailto:mmcdonald@newyorkbussales.com" TargetMode="External"/><Relationship Id="rId10" Type="http://schemas.openxmlformats.org/officeDocument/2006/relationships/hyperlink" Target="mailto:jmattner@#newyorkbussales.com" TargetMode="External"/><Relationship Id="rId19" Type="http://schemas.openxmlformats.org/officeDocument/2006/relationships/hyperlink" Target="mailto:breith@newyorkbussales.com" TargetMode="External"/><Relationship Id="rId4" Type="http://schemas.openxmlformats.org/officeDocument/2006/relationships/hyperlink" Target="mailto:gmcquade@newyorkbussales.com" TargetMode="External"/><Relationship Id="rId9" Type="http://schemas.openxmlformats.org/officeDocument/2006/relationships/hyperlink" Target="mailto:gmaniacek@newyorkbussales.com" TargetMode="External"/><Relationship Id="rId14" Type="http://schemas.openxmlformats.org/officeDocument/2006/relationships/hyperlink" Target="mailto:jroeser@newyorkbussales.com" TargetMode="External"/><Relationship Id="rId22" Type="http://schemas.openxmlformats.org/officeDocument/2006/relationships/hyperlink" Target="mailto:bshepard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342900" y="3981509"/>
            <a:ext cx="6172200" cy="339725"/>
          </a:xfrm>
        </p:spPr>
        <p:txBody>
          <a:bodyPr/>
          <a:lstStyle/>
          <a:p>
            <a:pPr algn="ctr"/>
            <a:r>
              <a:rPr lang="en-US" dirty="0"/>
              <a:t>Purchase Lights Separately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Parts/Service Update #23-0418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42900" y="4419280"/>
            <a:ext cx="6172200" cy="3212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As part of  fleets updating units to LED lighting, we have been providing and installing an LED “bulb” which uses the same socket as the incandescent and makes for a less time-consuming repair when there is a failure. Blue Bird is no longer offering an option for incandescent lights with dual stop arms, so we have found that if the Specialty LED stop arm is ordered and a light failure occurs that a single light can now be ordered and replaced thus making the repair less time-consuming as well. The following page shows the new LED assembly and if you look you will see that each arm has a “front” (PT #000293K) and “rear” (PT #000294K) light which can be ordered separately and replaced should a single light fail.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PLEASE NOTE: </a:t>
            </a:r>
          </a:p>
          <a:p>
            <a:pPr marL="0" indent="0" algn="just">
              <a:buNone/>
            </a:pPr>
            <a:r>
              <a:rPr lang="en-US" dirty="0"/>
              <a:t>Beginning with orders placed from September 2023 forward we will no longer be offering a in-house option for the LED bulbs (#LGT116)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Specialty Manufacturing LED Stop Arm Lights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041FC4-3938-F6A5-1B5D-1F6F62E09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312" y="1943566"/>
            <a:ext cx="3237376" cy="205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FC895-BB12-F8E3-AF38-6E2DD238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67D62-CBAD-3323-17A4-8D7B0032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21" y="134112"/>
            <a:ext cx="5146157" cy="74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1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7541" y="308242"/>
            <a:ext cx="6083585" cy="72128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57539" y="308242"/>
            <a:ext cx="6083585" cy="641143"/>
          </a:xfrm>
        </p:spPr>
        <p:txBody>
          <a:bodyPr>
            <a:normAutofit/>
          </a:bodyPr>
          <a:lstStyle/>
          <a:p>
            <a:r>
              <a:rPr lang="en-US" sz="1400" dirty="0"/>
              <a:t>CONTACT OUR SERVICE OR PARTS DEPARTMENT WITH ANY QUESTIONS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1EF0F-E02B-46DC-9902-56880C9A4D2D}"/>
              </a:ext>
            </a:extLst>
          </p:cNvPr>
          <p:cNvSpPr txBox="1"/>
          <p:nvPr/>
        </p:nvSpPr>
        <p:spPr>
          <a:xfrm>
            <a:off x="3249829" y="696624"/>
            <a:ext cx="319129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B3588"/>
                </a:solidFill>
              </a:rPr>
              <a:t>PARTS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 </a:t>
            </a:r>
            <a:endParaRPr lang="en-US" sz="1400" b="1" i="1" u="sng" dirty="0">
              <a:solidFill>
                <a:srgbClr val="0B3588"/>
              </a:solidFill>
            </a:endParaRPr>
          </a:p>
          <a:p>
            <a:pPr algn="ctr"/>
            <a:r>
              <a:rPr lang="fi-FI" sz="1400" b="1" i="1" u="sng" dirty="0">
                <a:solidFill>
                  <a:srgbClr val="0B3588"/>
                </a:solidFill>
              </a:rPr>
              <a:t>Director of Parts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Matt ”Woody” Woodman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mwoodman@newyorkbussales.com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CELL 315-271-9748</a:t>
            </a:r>
          </a:p>
          <a:p>
            <a:pPr algn="ctr"/>
            <a:endParaRPr lang="fi-FI" sz="8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Gari McQuade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gmcquade@newyorkbussales.com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800" dirty="0">
                <a:solidFill>
                  <a:srgbClr val="0B3588"/>
                </a:solidFill>
              </a:rPr>
              <a:t>                              </a:t>
            </a:r>
            <a:r>
              <a:rPr lang="fi-FI" sz="1400" dirty="0">
                <a:solidFill>
                  <a:srgbClr val="0B3588"/>
                </a:solidFill>
              </a:rPr>
              <a:t>Ted Nerveldine		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tneveldine@newyorkbussales.com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800" dirty="0">
              <a:solidFill>
                <a:srgbClr val="0B3588"/>
              </a:solidFill>
              <a:hlinkClick r:id="rId6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John Lewin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jlewin@newyorkbussales.com</a:t>
            </a:r>
            <a:endParaRPr lang="fi-FI" sz="8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  Garry Maniacek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gmaniacek@newyorkbussales.com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Jim Mattner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jmattner@#newyorkbussales.com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11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  <a:r>
              <a:rPr lang="fi-FI" sz="1400" b="1" dirty="0">
                <a:solidFill>
                  <a:srgbClr val="0B3588"/>
                </a:solidFill>
              </a:rPr>
              <a:t>Albany/Middletown: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Sean Conway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sconway@newyorkbussales.com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Dan Haight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dhaight@newyorkbussales.com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Rochester: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James Roeser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jroeser@newyorkbussales.com</a:t>
            </a:r>
            <a:r>
              <a:rPr lang="sv-SE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Tesea Cornwall</a:t>
            </a:r>
          </a:p>
          <a:p>
            <a:pPr algn="ctr"/>
            <a:r>
              <a:rPr lang="sv-SE" sz="1400" dirty="0">
                <a:solidFill>
                  <a:schemeClr val="accent2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tcornwall@newyorkbussales.com</a:t>
            </a:r>
            <a:r>
              <a:rPr lang="sv-SE" sz="14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8286D0-4476-4CFE-A506-198A97A64E39}"/>
              </a:ext>
            </a:extLst>
          </p:cNvPr>
          <p:cNvSpPr txBox="1"/>
          <p:nvPr/>
        </p:nvSpPr>
        <p:spPr>
          <a:xfrm>
            <a:off x="357537" y="696624"/>
            <a:ext cx="3191297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B3588"/>
                </a:solidFill>
              </a:rPr>
              <a:t>SERVICE</a:t>
            </a:r>
          </a:p>
          <a:p>
            <a:pPr algn="ctr"/>
            <a:endParaRPr lang="en-US" sz="1200" b="1" dirty="0">
              <a:solidFill>
                <a:srgbClr val="0B3588"/>
              </a:solidFill>
            </a:endParaRPr>
          </a:p>
          <a:p>
            <a:pPr algn="ctr"/>
            <a:r>
              <a:rPr lang="en-US" sz="1400" b="1" i="1" u="sng" dirty="0">
                <a:solidFill>
                  <a:srgbClr val="0B3588"/>
                </a:solidFill>
              </a:rPr>
              <a:t>Director of Service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Ryan Hemund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rhemund@newyorkbussales.com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315-561-9121</a:t>
            </a:r>
          </a:p>
          <a:p>
            <a:pPr algn="ctr"/>
            <a:endParaRPr lang="en-US" sz="800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Daryl Wallace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dwallace@newyorkbussales.com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      Brian Lamaitis	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blamaitis@newyorkbussales.com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Bob Reith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breith@newyorkbussales.com</a:t>
            </a:r>
            <a:endParaRPr lang="fi-FI" sz="8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Phil Tucker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ptucker@newyorkbussales.com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11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	</a:t>
            </a:r>
            <a:endParaRPr lang="fi-FI" sz="14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Albany: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Ben Reiling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breiling@newyorkbussales.com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Rochester: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Brandon Shepard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bshepard@newyorkbussales.com</a:t>
            </a:r>
            <a:endParaRPr lang="sv-SE" sz="1400" dirty="0">
              <a:solidFill>
                <a:srgbClr val="0B3588"/>
              </a:solidFill>
            </a:endParaRP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Middletown: 845-609-7070</a:t>
            </a:r>
          </a:p>
          <a:p>
            <a:pPr algn="ctr"/>
            <a:endParaRPr lang="sv-SE" sz="800" b="1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Moncia Mc Donald</a:t>
            </a:r>
          </a:p>
          <a:p>
            <a:pPr algn="ctr"/>
            <a:r>
              <a:rPr lang="sv-SE" sz="1300" dirty="0">
                <a:solidFill>
                  <a:srgbClr val="0B3588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mmcdonald@newyorkbussales.com</a:t>
            </a:r>
            <a:r>
              <a:rPr lang="sv-SE" sz="1300" dirty="0">
                <a:solidFill>
                  <a:srgbClr val="0B3588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63A24-4FFB-4631-AF44-F2F5965455BB}"/>
              </a:ext>
            </a:extLst>
          </p:cNvPr>
          <p:cNvSpPr txBox="1"/>
          <p:nvPr/>
        </p:nvSpPr>
        <p:spPr>
          <a:xfrm>
            <a:off x="4658496" y="8303741"/>
            <a:ext cx="178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B3588"/>
                </a:solidFill>
              </a:rPr>
              <a:t>Comments or Concerns:</a:t>
            </a:r>
          </a:p>
          <a:p>
            <a:r>
              <a:rPr lang="en-US" sz="800" dirty="0">
                <a:solidFill>
                  <a:srgbClr val="0B3588"/>
                </a:solidFill>
              </a:rPr>
              <a:t>John Johnston</a:t>
            </a:r>
          </a:p>
          <a:p>
            <a:r>
              <a:rPr lang="en-US" sz="800" dirty="0">
                <a:solidFill>
                  <a:srgbClr val="0B3588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jjohnston@newyorkbussales.com</a:t>
            </a:r>
            <a:endParaRPr lang="en-US" sz="800" dirty="0">
              <a:solidFill>
                <a:srgbClr val="0B3588"/>
              </a:solidFill>
            </a:endParaRPr>
          </a:p>
          <a:p>
            <a:r>
              <a:rPr lang="en-US" sz="800" dirty="0">
                <a:solidFill>
                  <a:srgbClr val="0B3588"/>
                </a:solidFill>
              </a:rPr>
              <a:t>Cell 315-263-0766</a:t>
            </a:r>
          </a:p>
        </p:txBody>
      </p:sp>
    </p:spTree>
    <p:extLst>
      <p:ext uri="{BB962C8B-B14F-4D97-AF65-F5344CB8AC3E}">
        <p14:creationId xmlns:p14="http://schemas.microsoft.com/office/powerpoint/2010/main" val="3355240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8" ma:contentTypeDescription="Create a new document." ma:contentTypeScope="" ma:versionID="fa98f9db843fbd0382f7936248e956c2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788bfafc40703ea5467cc1e9ae335306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4F424697-D8AC-4CFB-9AC5-601A1C4C5267}"/>
</file>

<file path=customXml/itemProps2.xml><?xml version="1.0" encoding="utf-8"?>
<ds:datastoreItem xmlns:ds="http://schemas.openxmlformats.org/officeDocument/2006/customXml" ds:itemID="{5B4049B5-D229-4FB2-B026-F0F96B893DC8}"/>
</file>

<file path=customXml/itemProps3.xml><?xml version="1.0" encoding="utf-8"?>
<ds:datastoreItem xmlns:ds="http://schemas.openxmlformats.org/officeDocument/2006/customXml" ds:itemID="{54B7AC9F-44CB-41D9-A2C9-37FF8A148049}"/>
</file>

<file path=docProps/app.xml><?xml version="1.0" encoding="utf-8"?>
<Properties xmlns="http://schemas.openxmlformats.org/officeDocument/2006/extended-properties" xmlns:vt="http://schemas.openxmlformats.org/officeDocument/2006/docPropsVTypes">
  <TotalTime>3535</TotalTime>
  <Words>415</Words>
  <Application>Microsoft Office PowerPoint</Application>
  <PresentationFormat>Letter Paper (8.5x11 in)</PresentationFormat>
  <Paragraphs>84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Parts/Service Update #23-0418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Maggiolino</dc:creator>
  <cp:lastModifiedBy>John Johnston</cp:lastModifiedBy>
  <cp:revision>80</cp:revision>
  <cp:lastPrinted>2023-04-18T17:14:36Z</cp:lastPrinted>
  <dcterms:created xsi:type="dcterms:W3CDTF">2015-10-07T13:47:43Z</dcterms:created>
  <dcterms:modified xsi:type="dcterms:W3CDTF">2023-04-18T17:20:16Z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