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268" r:id="rId3"/>
    <p:sldId id="267" r:id="rId4"/>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B35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430B9A-FA42-4BF2-9BAA-9CC3F8998E0D}" v="5" dt="2023-07-19T20:43:08.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79" d="100"/>
          <a:sy n="79" d="100"/>
        </p:scale>
        <p:origin x="302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Johnston" userId="83f87ad2-7f60-4aca-8bea-4ecd60af5197" providerId="ADAL" clId="{C1430B9A-FA42-4BF2-9BAA-9CC3F8998E0D}"/>
    <pc:docChg chg="custSel modSld">
      <pc:chgData name="John Johnston" userId="83f87ad2-7f60-4aca-8bea-4ecd60af5197" providerId="ADAL" clId="{C1430B9A-FA42-4BF2-9BAA-9CC3F8998E0D}" dt="2023-07-19T20:47:59.634" v="2207" actId="207"/>
      <pc:docMkLst>
        <pc:docMk/>
      </pc:docMkLst>
      <pc:sldChg chg="addSp modSp mod">
        <pc:chgData name="John Johnston" userId="83f87ad2-7f60-4aca-8bea-4ecd60af5197" providerId="ADAL" clId="{C1430B9A-FA42-4BF2-9BAA-9CC3F8998E0D}" dt="2023-07-19T20:19:38.797" v="1060" actId="123"/>
        <pc:sldMkLst>
          <pc:docMk/>
          <pc:sldMk cId="348455383" sldId="256"/>
        </pc:sldMkLst>
        <pc:spChg chg="mod">
          <ac:chgData name="John Johnston" userId="83f87ad2-7f60-4aca-8bea-4ecd60af5197" providerId="ADAL" clId="{C1430B9A-FA42-4BF2-9BAA-9CC3F8998E0D}" dt="2023-07-19T20:19:20.619" v="1058" actId="1076"/>
          <ac:spMkLst>
            <pc:docMk/>
            <pc:sldMk cId="348455383" sldId="256"/>
            <ac:spMk id="3" creationId="{7481686E-C583-9F0F-7744-50CD5FB34C2E}"/>
          </ac:spMkLst>
        </pc:spChg>
        <pc:spChg chg="mod">
          <ac:chgData name="John Johnston" userId="83f87ad2-7f60-4aca-8bea-4ecd60af5197" providerId="ADAL" clId="{C1430B9A-FA42-4BF2-9BAA-9CC3F8998E0D}" dt="2023-07-19T19:44:46.448" v="54" actId="20577"/>
          <ac:spMkLst>
            <pc:docMk/>
            <pc:sldMk cId="348455383" sldId="256"/>
            <ac:spMk id="5" creationId="{00000000-0000-0000-0000-000000000000}"/>
          </ac:spMkLst>
        </pc:spChg>
        <pc:spChg chg="mod">
          <ac:chgData name="John Johnston" userId="83f87ad2-7f60-4aca-8bea-4ecd60af5197" providerId="ADAL" clId="{C1430B9A-FA42-4BF2-9BAA-9CC3F8998E0D}" dt="2023-07-19T20:19:38.797" v="1060" actId="123"/>
          <ac:spMkLst>
            <pc:docMk/>
            <pc:sldMk cId="348455383" sldId="256"/>
            <ac:spMk id="6" creationId="{A918A243-7A2C-9A88-78CF-9F9EC6768760}"/>
          </ac:spMkLst>
        </pc:spChg>
        <pc:spChg chg="mod">
          <ac:chgData name="John Johnston" userId="83f87ad2-7f60-4aca-8bea-4ecd60af5197" providerId="ADAL" clId="{C1430B9A-FA42-4BF2-9BAA-9CC3F8998E0D}" dt="2023-07-19T19:44:31.784" v="46" actId="20577"/>
          <ac:spMkLst>
            <pc:docMk/>
            <pc:sldMk cId="348455383" sldId="256"/>
            <ac:spMk id="9" creationId="{00000000-0000-0000-0000-000000000000}"/>
          </ac:spMkLst>
        </pc:spChg>
        <pc:picChg chg="add mod">
          <ac:chgData name="John Johnston" userId="83f87ad2-7f60-4aca-8bea-4ecd60af5197" providerId="ADAL" clId="{C1430B9A-FA42-4BF2-9BAA-9CC3F8998E0D}" dt="2023-07-19T19:50:45.415" v="136" actId="1076"/>
          <ac:picMkLst>
            <pc:docMk/>
            <pc:sldMk cId="348455383" sldId="256"/>
            <ac:picMk id="4" creationId="{A9350D74-88C5-1BD0-C998-1C4645AD8EDD}"/>
          </ac:picMkLst>
        </pc:picChg>
      </pc:sldChg>
      <pc:sldChg chg="addSp delSp modSp mod">
        <pc:chgData name="John Johnston" userId="83f87ad2-7f60-4aca-8bea-4ecd60af5197" providerId="ADAL" clId="{C1430B9A-FA42-4BF2-9BAA-9CC3F8998E0D}" dt="2023-07-19T20:47:59.634" v="2207" actId="207"/>
        <pc:sldMkLst>
          <pc:docMk/>
          <pc:sldMk cId="3778879425" sldId="268"/>
        </pc:sldMkLst>
        <pc:spChg chg="del">
          <ac:chgData name="John Johnston" userId="83f87ad2-7f60-4aca-8bea-4ecd60af5197" providerId="ADAL" clId="{C1430B9A-FA42-4BF2-9BAA-9CC3F8998E0D}" dt="2023-07-19T20:19:57.945" v="1062" actId="21"/>
          <ac:spMkLst>
            <pc:docMk/>
            <pc:sldMk cId="3778879425" sldId="268"/>
            <ac:spMk id="2" creationId="{C46F69CE-D16F-8EC9-7B14-A80091B49F47}"/>
          </ac:spMkLst>
        </pc:spChg>
        <pc:spChg chg="del">
          <ac:chgData name="John Johnston" userId="83f87ad2-7f60-4aca-8bea-4ecd60af5197" providerId="ADAL" clId="{C1430B9A-FA42-4BF2-9BAA-9CC3F8998E0D}" dt="2023-07-19T20:19:56.019" v="1061" actId="21"/>
          <ac:spMkLst>
            <pc:docMk/>
            <pc:sldMk cId="3778879425" sldId="268"/>
            <ac:spMk id="3" creationId="{0DAA9A38-CE2A-C30B-A42A-DD4C3C75E332}"/>
          </ac:spMkLst>
        </pc:spChg>
        <pc:spChg chg="del">
          <ac:chgData name="John Johnston" userId="83f87ad2-7f60-4aca-8bea-4ecd60af5197" providerId="ADAL" clId="{C1430B9A-FA42-4BF2-9BAA-9CC3F8998E0D}" dt="2023-07-19T20:19:59.870" v="1063" actId="21"/>
          <ac:spMkLst>
            <pc:docMk/>
            <pc:sldMk cId="3778879425" sldId="268"/>
            <ac:spMk id="5" creationId="{C6D60366-9F72-4BB9-DE38-8BBCF770EBC4}"/>
          </ac:spMkLst>
        </pc:spChg>
        <pc:spChg chg="mod">
          <ac:chgData name="John Johnston" userId="83f87ad2-7f60-4aca-8bea-4ecd60af5197" providerId="ADAL" clId="{C1430B9A-FA42-4BF2-9BAA-9CC3F8998E0D}" dt="2023-07-19T20:42:09.644" v="2059" actId="255"/>
          <ac:spMkLst>
            <pc:docMk/>
            <pc:sldMk cId="3778879425" sldId="268"/>
            <ac:spMk id="6" creationId="{B726F565-A4D0-E8BA-1BE5-633C3028A7B3}"/>
          </ac:spMkLst>
        </pc:spChg>
        <pc:spChg chg="add mod">
          <ac:chgData name="John Johnston" userId="83f87ad2-7f60-4aca-8bea-4ecd60af5197" providerId="ADAL" clId="{C1430B9A-FA42-4BF2-9BAA-9CC3F8998E0D}" dt="2023-07-19T20:42:21.831" v="2061" actId="1076"/>
          <ac:spMkLst>
            <pc:docMk/>
            <pc:sldMk cId="3778879425" sldId="268"/>
            <ac:spMk id="8" creationId="{5C87803A-2160-41B3-7D22-A487B98245C7}"/>
          </ac:spMkLst>
        </pc:spChg>
        <pc:spChg chg="add mod">
          <ac:chgData name="John Johnston" userId="83f87ad2-7f60-4aca-8bea-4ecd60af5197" providerId="ADAL" clId="{C1430B9A-FA42-4BF2-9BAA-9CC3F8998E0D}" dt="2023-07-19T20:42:45.622" v="2068" actId="20577"/>
          <ac:spMkLst>
            <pc:docMk/>
            <pc:sldMk cId="3778879425" sldId="268"/>
            <ac:spMk id="10" creationId="{48D16172-EBF1-B2FA-458C-3AD57C866FD9}"/>
          </ac:spMkLst>
        </pc:spChg>
        <pc:spChg chg="add mod">
          <ac:chgData name="John Johnston" userId="83f87ad2-7f60-4aca-8bea-4ecd60af5197" providerId="ADAL" clId="{C1430B9A-FA42-4BF2-9BAA-9CC3F8998E0D}" dt="2023-07-19T20:47:59.634" v="2207" actId="207"/>
          <ac:spMkLst>
            <pc:docMk/>
            <pc:sldMk cId="3778879425" sldId="268"/>
            <ac:spMk id="11" creationId="{541DC261-3CB3-8ABC-F314-9228824CE4D8}"/>
          </ac:spMkLst>
        </pc:spChg>
        <pc:picChg chg="add mod">
          <ac:chgData name="John Johnston" userId="83f87ad2-7f60-4aca-8bea-4ecd60af5197" providerId="ADAL" clId="{C1430B9A-FA42-4BF2-9BAA-9CC3F8998E0D}" dt="2023-07-19T20:42:16.652" v="2060" actId="1076"/>
          <ac:picMkLst>
            <pc:docMk/>
            <pc:sldMk cId="3778879425" sldId="268"/>
            <ac:picMk id="7" creationId="{FA42E1CC-FA2E-7EF2-63A3-30AEF9E39A0C}"/>
          </ac:picMkLst>
        </pc:picChg>
        <pc:picChg chg="add mod">
          <ac:chgData name="John Johnston" userId="83f87ad2-7f60-4aca-8bea-4ecd60af5197" providerId="ADAL" clId="{C1430B9A-FA42-4BF2-9BAA-9CC3F8998E0D}" dt="2023-07-19T20:42:24.458" v="2062" actId="1076"/>
          <ac:picMkLst>
            <pc:docMk/>
            <pc:sldMk cId="3778879425" sldId="268"/>
            <ac:picMk id="9" creationId="{5E1F8E95-D030-CCED-2131-11C4002A0A7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7/19/2023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7/19/2023</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3</a:t>
            </a:fld>
            <a:endParaRPr lang="en-US" dirty="0"/>
          </a:p>
        </p:txBody>
      </p:sp>
    </p:spTree>
    <p:extLst>
      <p:ext uri="{BB962C8B-B14F-4D97-AF65-F5344CB8AC3E}">
        <p14:creationId xmlns:p14="http://schemas.microsoft.com/office/powerpoint/2010/main" val="115553963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7/19/2023</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jlewin@nybussales.com" TargetMode="External"/><Relationship Id="rId13" Type="http://schemas.openxmlformats.org/officeDocument/2006/relationships/hyperlink" Target="mailto:mmcdonald@newyorkbussales.com" TargetMode="External"/><Relationship Id="rId3" Type="http://schemas.openxmlformats.org/officeDocument/2006/relationships/hyperlink" Target="mailto:jjohnston@newyorkbussales.com" TargetMode="External"/><Relationship Id="rId7" Type="http://schemas.openxmlformats.org/officeDocument/2006/relationships/hyperlink" Target="mailto:breith@newyorkbussales.com" TargetMode="External"/><Relationship Id="rId12" Type="http://schemas.openxmlformats.org/officeDocument/2006/relationships/hyperlink" Target="mailto:bshepard@newyorkbussales.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mailto:blamaitis@newyorkbussales.com" TargetMode="External"/><Relationship Id="rId11" Type="http://schemas.openxmlformats.org/officeDocument/2006/relationships/hyperlink" Target="mailto:breiling@newyorkbussales.com" TargetMode="External"/><Relationship Id="rId5" Type="http://schemas.openxmlformats.org/officeDocument/2006/relationships/hyperlink" Target="mailto:rhemund@newyorkbussales.com" TargetMode="External"/><Relationship Id="rId10" Type="http://schemas.openxmlformats.org/officeDocument/2006/relationships/hyperlink" Target="mailto:dgrant@nybussales.com" TargetMode="External"/><Relationship Id="rId4" Type="http://schemas.openxmlformats.org/officeDocument/2006/relationships/image" Target="../media/image8.png"/><Relationship Id="rId9" Type="http://schemas.openxmlformats.org/officeDocument/2006/relationships/hyperlink" Target="mailto:ptucker@newyork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 Service Update #23-0719</a:t>
            </a:r>
          </a:p>
        </p:txBody>
      </p:sp>
      <p:sp>
        <p:nvSpPr>
          <p:cNvPr id="9" name="Text Placeholder 8"/>
          <p:cNvSpPr>
            <a:spLocks noGrp="1"/>
          </p:cNvSpPr>
          <p:nvPr>
            <p:ph type="body" sz="quarter" idx="16"/>
          </p:nvPr>
        </p:nvSpPr>
        <p:spPr/>
        <p:txBody>
          <a:bodyPr/>
          <a:lstStyle/>
          <a:p>
            <a:r>
              <a:rPr lang="en-US" dirty="0"/>
              <a:t>Side Emergency Door – Luggage Obstruction</a:t>
            </a:r>
          </a:p>
        </p:txBody>
      </p:sp>
      <p:sp>
        <p:nvSpPr>
          <p:cNvPr id="3" name="Content Placeholder 2">
            <a:extLst>
              <a:ext uri="{FF2B5EF4-FFF2-40B4-BE49-F238E27FC236}">
                <a16:creationId xmlns:a16="http://schemas.microsoft.com/office/drawing/2014/main" id="{7481686E-C583-9F0F-7744-50CD5FB34C2E}"/>
              </a:ext>
            </a:extLst>
          </p:cNvPr>
          <p:cNvSpPr>
            <a:spLocks noGrp="1"/>
          </p:cNvSpPr>
          <p:nvPr>
            <p:ph sz="quarter" idx="15"/>
          </p:nvPr>
        </p:nvSpPr>
        <p:spPr>
          <a:xfrm>
            <a:off x="451757" y="4999980"/>
            <a:ext cx="6172200" cy="339725"/>
          </a:xfrm>
        </p:spPr>
        <p:txBody>
          <a:bodyPr/>
          <a:lstStyle/>
          <a:p>
            <a:pPr algn="ctr"/>
            <a:r>
              <a:rPr lang="en-US" dirty="0"/>
              <a:t>Open Luggage Obstructs Operation of Side Emergency Door</a:t>
            </a:r>
          </a:p>
        </p:txBody>
      </p:sp>
      <p:sp>
        <p:nvSpPr>
          <p:cNvPr id="6" name="Content Placeholder 5">
            <a:extLst>
              <a:ext uri="{FF2B5EF4-FFF2-40B4-BE49-F238E27FC236}">
                <a16:creationId xmlns:a16="http://schemas.microsoft.com/office/drawing/2014/main" id="{A918A243-7A2C-9A88-78CF-9F9EC6768760}"/>
              </a:ext>
            </a:extLst>
          </p:cNvPr>
          <p:cNvSpPr>
            <a:spLocks noGrp="1"/>
          </p:cNvSpPr>
          <p:nvPr>
            <p:ph sz="quarter" idx="14"/>
          </p:nvPr>
        </p:nvSpPr>
        <p:spPr>
          <a:xfrm>
            <a:off x="342900" y="5339705"/>
            <a:ext cx="6281057" cy="2268103"/>
          </a:xfrm>
        </p:spPr>
        <p:txBody>
          <a:bodyPr>
            <a:normAutofit lnSpcReduction="10000"/>
          </a:bodyPr>
          <a:lstStyle/>
          <a:p>
            <a:pPr marL="0" indent="0" algn="just">
              <a:buNone/>
            </a:pPr>
            <a:r>
              <a:rPr lang="en-US" dirty="0"/>
              <a:t>We had recognized an issue mainly with some installations of our fiberglass luggage boxes when they were mounted under the side emergency doors. With this configuration, when the luggage box door was open, it obstructed the operation of the side emergency door from opening fully.</a:t>
            </a:r>
          </a:p>
          <a:p>
            <a:pPr marL="0" indent="0" algn="just">
              <a:buNone/>
            </a:pPr>
            <a:r>
              <a:rPr lang="en-US" dirty="0"/>
              <a:t>We started with first a mechanical device (Tech Tip #15-1001) and then a cable (Tech Tip #15-1001REVB) to hold the luggage box doors at 90* and not allow contact with the side emergency door when being opened.</a:t>
            </a:r>
          </a:p>
          <a:p>
            <a:pPr marL="0" indent="0" algn="just">
              <a:buNone/>
            </a:pPr>
            <a:r>
              <a:rPr lang="en-US" dirty="0"/>
              <a:t>In May of 2021 we released an update where we had sourced a strut which could replace the existing strut and it was short enough to hold the door at 90* and therefore required no modifications.</a:t>
            </a:r>
          </a:p>
        </p:txBody>
      </p:sp>
      <p:pic>
        <p:nvPicPr>
          <p:cNvPr id="4" name="Picture 3">
            <a:extLst>
              <a:ext uri="{FF2B5EF4-FFF2-40B4-BE49-F238E27FC236}">
                <a16:creationId xmlns:a16="http://schemas.microsoft.com/office/drawing/2014/main" id="{A9350D74-88C5-1BD0-C998-1C4645AD8EDD}"/>
              </a:ext>
            </a:extLst>
          </p:cNvPr>
          <p:cNvPicPr>
            <a:picLocks noChangeAspect="1"/>
          </p:cNvPicPr>
          <p:nvPr/>
        </p:nvPicPr>
        <p:blipFill>
          <a:blip r:embed="rId2"/>
          <a:stretch>
            <a:fillRect/>
          </a:stretch>
        </p:blipFill>
        <p:spPr>
          <a:xfrm>
            <a:off x="1269749" y="2161376"/>
            <a:ext cx="4536216" cy="2831170"/>
          </a:xfrm>
          <a:prstGeom prst="rect">
            <a:avLst/>
          </a:prstGeom>
        </p:spPr>
      </p:pic>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6C319B-5A7E-6888-B2CD-A285BCC07BA6}"/>
              </a:ext>
            </a:extLst>
          </p:cNvPr>
          <p:cNvSpPr>
            <a:spLocks noGrp="1"/>
          </p:cNvSpPr>
          <p:nvPr>
            <p:ph type="sldNum" sz="quarter" idx="12"/>
          </p:nvPr>
        </p:nvSpPr>
        <p:spPr/>
        <p:txBody>
          <a:bodyPr/>
          <a:lstStyle/>
          <a:p>
            <a:fld id="{C554EB52-A39F-1E42-ACC2-3A5CA4B651D3}" type="slidenum">
              <a:rPr lang="en-US" smtClean="0"/>
              <a:pPr/>
              <a:t>2</a:t>
            </a:fld>
            <a:endParaRPr lang="en-US" dirty="0"/>
          </a:p>
        </p:txBody>
      </p:sp>
      <p:sp>
        <p:nvSpPr>
          <p:cNvPr id="6" name="Content Placeholder 5">
            <a:extLst>
              <a:ext uri="{FF2B5EF4-FFF2-40B4-BE49-F238E27FC236}">
                <a16:creationId xmlns:a16="http://schemas.microsoft.com/office/drawing/2014/main" id="{B726F565-A4D0-E8BA-1BE5-633C3028A7B3}"/>
              </a:ext>
            </a:extLst>
          </p:cNvPr>
          <p:cNvSpPr>
            <a:spLocks noGrp="1"/>
          </p:cNvSpPr>
          <p:nvPr>
            <p:ph sz="quarter" idx="16"/>
          </p:nvPr>
        </p:nvSpPr>
        <p:spPr>
          <a:xfrm>
            <a:off x="419440" y="278146"/>
            <a:ext cx="6019119" cy="3183911"/>
          </a:xfrm>
        </p:spPr>
        <p:txBody>
          <a:bodyPr>
            <a:normAutofit/>
          </a:bodyPr>
          <a:lstStyle/>
          <a:p>
            <a:pPr marL="0" indent="0" algn="just">
              <a:buNone/>
            </a:pPr>
            <a:r>
              <a:rPr lang="en-US" sz="1300" dirty="0"/>
              <a:t>Recently we have seen an increase in factory mounted steel luggage and again with these mounted under the side emergency door we have seen the side emergency door obstructed and not fully open.</a:t>
            </a:r>
          </a:p>
          <a:p>
            <a:pPr marL="0" indent="0" algn="just">
              <a:buNone/>
            </a:pPr>
            <a:r>
              <a:rPr lang="en-US" sz="1300" dirty="0"/>
              <a:t>Blue Bird addresses this issue by using a decal as shown in Figure #1 stating that the luggage should not be opened if passengers are present on the bus.</a:t>
            </a:r>
          </a:p>
          <a:p>
            <a:pPr marL="0" indent="0" algn="just">
              <a:buNone/>
            </a:pPr>
            <a:r>
              <a:rPr lang="en-US" sz="1300" dirty="0"/>
              <a:t>New York Bus Sales realizes this is one way to address, but has strived to resolve the issue from occurring. We had tried using the strut which was used on the fiberglass luggage (#4683) but found it was too long and still allowed the door to open past 90*. </a:t>
            </a:r>
          </a:p>
          <a:p>
            <a:pPr marL="0" indent="0" algn="just">
              <a:buNone/>
            </a:pPr>
            <a:r>
              <a:rPr lang="en-US" sz="1300" dirty="0"/>
              <a:t>We have spec’d a shorter version which does work and keeps the steel luggage door from opening too far (#4041) as seen in Figure #2. Both are available through our Parts Department.</a:t>
            </a:r>
          </a:p>
        </p:txBody>
      </p:sp>
      <p:pic>
        <p:nvPicPr>
          <p:cNvPr id="7" name="Picture 6">
            <a:extLst>
              <a:ext uri="{FF2B5EF4-FFF2-40B4-BE49-F238E27FC236}">
                <a16:creationId xmlns:a16="http://schemas.microsoft.com/office/drawing/2014/main" id="{FA42E1CC-FA2E-7EF2-63A3-30AEF9E39A0C}"/>
              </a:ext>
            </a:extLst>
          </p:cNvPr>
          <p:cNvPicPr>
            <a:picLocks noChangeAspect="1"/>
          </p:cNvPicPr>
          <p:nvPr/>
        </p:nvPicPr>
        <p:blipFill>
          <a:blip r:embed="rId2"/>
          <a:stretch>
            <a:fillRect/>
          </a:stretch>
        </p:blipFill>
        <p:spPr>
          <a:xfrm>
            <a:off x="1378266" y="2853323"/>
            <a:ext cx="4101464" cy="2042079"/>
          </a:xfrm>
          <a:prstGeom prst="rect">
            <a:avLst/>
          </a:prstGeom>
        </p:spPr>
      </p:pic>
      <p:sp>
        <p:nvSpPr>
          <p:cNvPr id="8" name="TextBox 7">
            <a:extLst>
              <a:ext uri="{FF2B5EF4-FFF2-40B4-BE49-F238E27FC236}">
                <a16:creationId xmlns:a16="http://schemas.microsoft.com/office/drawing/2014/main" id="{5C87803A-2160-41B3-7D22-A487B98245C7}"/>
              </a:ext>
            </a:extLst>
          </p:cNvPr>
          <p:cNvSpPr txBox="1"/>
          <p:nvPr/>
        </p:nvSpPr>
        <p:spPr>
          <a:xfrm>
            <a:off x="2903854" y="4895402"/>
            <a:ext cx="1050288" cy="338554"/>
          </a:xfrm>
          <a:prstGeom prst="rect">
            <a:avLst/>
          </a:prstGeom>
          <a:noFill/>
        </p:spPr>
        <p:txBody>
          <a:bodyPr wrap="none" rtlCol="0">
            <a:spAutoFit/>
          </a:bodyPr>
          <a:lstStyle/>
          <a:p>
            <a:r>
              <a:rPr lang="en-US" dirty="0"/>
              <a:t>Figure #1</a:t>
            </a:r>
          </a:p>
        </p:txBody>
      </p:sp>
      <p:pic>
        <p:nvPicPr>
          <p:cNvPr id="9" name="Picture 8">
            <a:extLst>
              <a:ext uri="{FF2B5EF4-FFF2-40B4-BE49-F238E27FC236}">
                <a16:creationId xmlns:a16="http://schemas.microsoft.com/office/drawing/2014/main" id="{5E1F8E95-D030-CCED-2131-11C4002A0A79}"/>
              </a:ext>
            </a:extLst>
          </p:cNvPr>
          <p:cNvPicPr>
            <a:picLocks noChangeAspect="1"/>
          </p:cNvPicPr>
          <p:nvPr/>
        </p:nvPicPr>
        <p:blipFill>
          <a:blip r:embed="rId3"/>
          <a:stretch>
            <a:fillRect/>
          </a:stretch>
        </p:blipFill>
        <p:spPr>
          <a:xfrm>
            <a:off x="609874" y="5233956"/>
            <a:ext cx="5638249" cy="1314322"/>
          </a:xfrm>
          <a:prstGeom prst="rect">
            <a:avLst/>
          </a:prstGeom>
        </p:spPr>
      </p:pic>
      <p:sp>
        <p:nvSpPr>
          <p:cNvPr id="10" name="TextBox 9">
            <a:extLst>
              <a:ext uri="{FF2B5EF4-FFF2-40B4-BE49-F238E27FC236}">
                <a16:creationId xmlns:a16="http://schemas.microsoft.com/office/drawing/2014/main" id="{48D16172-EBF1-B2FA-458C-3AD57C866FD9}"/>
              </a:ext>
            </a:extLst>
          </p:cNvPr>
          <p:cNvSpPr txBox="1"/>
          <p:nvPr/>
        </p:nvSpPr>
        <p:spPr>
          <a:xfrm>
            <a:off x="2903854" y="6498024"/>
            <a:ext cx="1050288" cy="338554"/>
          </a:xfrm>
          <a:prstGeom prst="rect">
            <a:avLst/>
          </a:prstGeom>
          <a:noFill/>
        </p:spPr>
        <p:txBody>
          <a:bodyPr wrap="none" rtlCol="0">
            <a:spAutoFit/>
          </a:bodyPr>
          <a:lstStyle/>
          <a:p>
            <a:r>
              <a:rPr lang="en-US" dirty="0"/>
              <a:t>Figure #2</a:t>
            </a:r>
          </a:p>
        </p:txBody>
      </p:sp>
      <p:sp>
        <p:nvSpPr>
          <p:cNvPr id="11" name="TextBox 10">
            <a:extLst>
              <a:ext uri="{FF2B5EF4-FFF2-40B4-BE49-F238E27FC236}">
                <a16:creationId xmlns:a16="http://schemas.microsoft.com/office/drawing/2014/main" id="{541DC261-3CB3-8ABC-F314-9228824CE4D8}"/>
              </a:ext>
            </a:extLst>
          </p:cNvPr>
          <p:cNvSpPr txBox="1"/>
          <p:nvPr/>
        </p:nvSpPr>
        <p:spPr>
          <a:xfrm>
            <a:off x="329184" y="6886832"/>
            <a:ext cx="6308175" cy="830997"/>
          </a:xfrm>
          <a:prstGeom prst="rect">
            <a:avLst/>
          </a:prstGeom>
          <a:noFill/>
        </p:spPr>
        <p:txBody>
          <a:bodyPr wrap="square" rtlCol="0">
            <a:spAutoFit/>
          </a:bodyPr>
          <a:lstStyle/>
          <a:p>
            <a:r>
              <a:rPr lang="en-US" b="1" dirty="0">
                <a:solidFill>
                  <a:schemeClr val="accent2">
                    <a:lumMod val="75000"/>
                  </a:schemeClr>
                </a:solidFill>
              </a:rPr>
              <a:t>#4683 – Used on Fiberglass Luggage			List Price $24.13</a:t>
            </a:r>
          </a:p>
          <a:p>
            <a:r>
              <a:rPr lang="en-US" b="1" dirty="0">
                <a:solidFill>
                  <a:schemeClr val="accent2">
                    <a:lumMod val="75000"/>
                  </a:schemeClr>
                </a:solidFill>
              </a:rPr>
              <a:t>#4041 – Used on Steel Luggage				List Price $15.64</a:t>
            </a:r>
            <a:r>
              <a:rPr lang="en-US" dirty="0"/>
              <a:t>		</a:t>
            </a:r>
          </a:p>
        </p:txBody>
      </p:sp>
    </p:spTree>
    <p:extLst>
      <p:ext uri="{BB962C8B-B14F-4D97-AF65-F5344CB8AC3E}">
        <p14:creationId xmlns:p14="http://schemas.microsoft.com/office/powerpoint/2010/main" val="377887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554EB52-A39F-1E42-ACC2-3A5CA4B651D3}" type="slidenum">
              <a:rPr lang="en-US" smtClean="0"/>
              <a:pPr/>
              <a:t>3</a:t>
            </a:fld>
            <a:endParaRPr lang="en-US" dirty="0"/>
          </a:p>
        </p:txBody>
      </p:sp>
      <p:sp>
        <p:nvSpPr>
          <p:cNvPr id="8" name="TextBox 7">
            <a:extLst>
              <a:ext uri="{FF2B5EF4-FFF2-40B4-BE49-F238E27FC236}">
                <a16:creationId xmlns:a16="http://schemas.microsoft.com/office/drawing/2014/main" id="{F6463A24-4FFB-4631-AF44-F2F5965455B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3">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pic>
        <p:nvPicPr>
          <p:cNvPr id="10" name="Picture 9">
            <a:extLst>
              <a:ext uri="{FF2B5EF4-FFF2-40B4-BE49-F238E27FC236}">
                <a16:creationId xmlns:a16="http://schemas.microsoft.com/office/drawing/2014/main" id="{636C533C-D4CB-C767-EC6B-902C3CFD4835}"/>
              </a:ext>
            </a:extLst>
          </p:cNvPr>
          <p:cNvPicPr>
            <a:picLocks noChangeAspect="1"/>
          </p:cNvPicPr>
          <p:nvPr/>
        </p:nvPicPr>
        <p:blipFill>
          <a:blip r:embed="rId4"/>
          <a:stretch>
            <a:fillRect/>
          </a:stretch>
        </p:blipFill>
        <p:spPr>
          <a:xfrm>
            <a:off x="356790" y="278147"/>
            <a:ext cx="6084335" cy="7212193"/>
          </a:xfrm>
          <a:prstGeom prst="rect">
            <a:avLst/>
          </a:prstGeom>
        </p:spPr>
      </p:pic>
      <p:sp>
        <p:nvSpPr>
          <p:cNvPr id="11" name="TextBox 10">
            <a:extLst>
              <a:ext uri="{FF2B5EF4-FFF2-40B4-BE49-F238E27FC236}">
                <a16:creationId xmlns:a16="http://schemas.microsoft.com/office/drawing/2014/main" id="{C90D6FFF-F73C-B56F-3D4B-E0D71BB16DA3}"/>
              </a:ext>
            </a:extLst>
          </p:cNvPr>
          <p:cNvSpPr txBox="1"/>
          <p:nvPr/>
        </p:nvSpPr>
        <p:spPr>
          <a:xfrm>
            <a:off x="1803682" y="984921"/>
            <a:ext cx="3191297" cy="5909310"/>
          </a:xfrm>
          <a:prstGeom prst="rect">
            <a:avLst/>
          </a:prstGeom>
          <a:noFill/>
        </p:spPr>
        <p:txBody>
          <a:bodyPr wrap="square" rtlCol="0">
            <a:spAutoFit/>
          </a:bodyPr>
          <a:lstStyle/>
          <a:p>
            <a:pPr algn="ctr"/>
            <a:endParaRPr lang="en-US" sz="1400" b="1" dirty="0">
              <a:solidFill>
                <a:srgbClr val="0B3588"/>
              </a:solidFill>
            </a:endParaRPr>
          </a:p>
          <a:p>
            <a:pPr algn="ctr"/>
            <a:r>
              <a:rPr lang="en-US" sz="1400" b="1" dirty="0">
                <a:solidFill>
                  <a:srgbClr val="0B3588"/>
                </a:solidFill>
              </a:rPr>
              <a:t>Director of Service </a:t>
            </a:r>
          </a:p>
          <a:p>
            <a:pPr algn="ctr"/>
            <a:r>
              <a:rPr lang="en-US" sz="1400" b="1" dirty="0">
                <a:solidFill>
                  <a:srgbClr val="0B3588"/>
                </a:solidFill>
              </a:rPr>
              <a:t>Ryan Hemund </a:t>
            </a:r>
            <a:r>
              <a:rPr lang="en-US" sz="1400" dirty="0">
                <a:solidFill>
                  <a:srgbClr val="0B3588"/>
                </a:solidFill>
              </a:rPr>
              <a:t> </a:t>
            </a:r>
          </a:p>
          <a:p>
            <a:pPr algn="ctr"/>
            <a:r>
              <a:rPr lang="en-US" sz="1400" dirty="0">
                <a:solidFill>
                  <a:srgbClr val="0B3588"/>
                </a:solidFill>
                <a:hlinkClick r:id="rId5">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endParaRPr lang="en-US" sz="900"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Brian Lamaitis	</a:t>
            </a:r>
          </a:p>
          <a:p>
            <a:pPr algn="ctr"/>
            <a:r>
              <a:rPr lang="fi-FI" sz="1400" dirty="0">
                <a:solidFill>
                  <a:srgbClr val="0B3588"/>
                </a:solidFill>
                <a:hlinkClick r:id="rId6">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p>
          <a:p>
            <a:pPr algn="ct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7">
                  <a:extLst>
                    <a:ext uri="{A12FA001-AC4F-418D-AE19-62706E023703}">
                      <ahyp:hlinkClr xmlns:ahyp="http://schemas.microsoft.com/office/drawing/2018/hyperlinkcolor" val="tx"/>
                    </a:ext>
                  </a:extLst>
                </a:hlinkClick>
              </a:rPr>
              <a:t>breith@newyorkbussales.com</a:t>
            </a:r>
            <a:endParaRPr lang="fi-FI" sz="1400" dirty="0">
              <a:solidFill>
                <a:srgbClr val="0B3588"/>
              </a:solidFill>
            </a:endParaRPr>
          </a:p>
          <a:p>
            <a:pPr algn="ctr"/>
            <a:endParaRPr lang="fi-FI" sz="800" dirty="0">
              <a:solidFill>
                <a:srgbClr val="0B3588"/>
              </a:solidFill>
              <a:hlinkClick r:id="rId8"/>
            </a:endParaRPr>
          </a:p>
          <a:p>
            <a:pPr algn="ctr"/>
            <a:r>
              <a:rPr lang="fi-FI" sz="1400" dirty="0">
                <a:solidFill>
                  <a:srgbClr val="0B3588"/>
                </a:solidFill>
              </a:rPr>
              <a:t>Phil Tucker</a:t>
            </a:r>
          </a:p>
          <a:p>
            <a:pPr algn="ctr"/>
            <a:r>
              <a:rPr lang="fi-FI" sz="1400" dirty="0">
                <a:solidFill>
                  <a:srgbClr val="0B3588"/>
                </a:solidFill>
                <a:hlinkClick r:id="rId9">
                  <a:extLst>
                    <a:ext uri="{A12FA001-AC4F-418D-AE19-62706E023703}">
                      <ahyp:hlinkClr xmlns:ahyp="http://schemas.microsoft.com/office/drawing/2018/hyperlinkcolor" val="tx"/>
                    </a:ext>
                  </a:extLst>
                </a:hlinkClick>
              </a:rPr>
              <a:t>ptucker@newyorkbussales.com</a:t>
            </a:r>
            <a:r>
              <a:rPr lang="fi-FI" sz="1400" dirty="0">
                <a:solidFill>
                  <a:srgbClr val="0B3588"/>
                </a:solidFill>
              </a:rPr>
              <a:t> 	</a:t>
            </a:r>
            <a:endParaRPr lang="fi-FI" sz="1400" dirty="0">
              <a:solidFill>
                <a:srgbClr val="0B3588"/>
              </a:solidFill>
              <a:hlinkClick r:id="rId10"/>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11">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Batavia: 800-463-3232</a:t>
            </a:r>
          </a:p>
          <a:p>
            <a:pPr algn="ctr"/>
            <a:endParaRPr lang="sv-SE" sz="800" dirty="0">
              <a:solidFill>
                <a:srgbClr val="0B3588"/>
              </a:solidFill>
            </a:endParaRPr>
          </a:p>
          <a:p>
            <a:pPr algn="ctr"/>
            <a:r>
              <a:rPr lang="sv-SE" sz="1400" dirty="0">
                <a:solidFill>
                  <a:srgbClr val="0B3588"/>
                </a:solidFill>
              </a:rPr>
              <a:t>Brandon Shepard</a:t>
            </a:r>
          </a:p>
          <a:p>
            <a:pPr algn="ctr"/>
            <a:r>
              <a:rPr lang="sv-SE" sz="1400" dirty="0">
                <a:solidFill>
                  <a:srgbClr val="0B3588"/>
                </a:solidFill>
                <a:hlinkClick r:id="rId12">
                  <a:extLst>
                    <a:ext uri="{A12FA001-AC4F-418D-AE19-62706E023703}">
                      <ahyp:hlinkClr xmlns:ahyp="http://schemas.microsoft.com/office/drawing/2018/hyperlinkcolor" val="tx"/>
                    </a:ext>
                  </a:extLst>
                </a:hlinkClick>
              </a:rPr>
              <a:t>bshepard@newyorkbussales.com</a:t>
            </a:r>
            <a:endParaRPr lang="sv-SE" sz="1400" dirty="0">
              <a:solidFill>
                <a:srgbClr val="0B3588"/>
              </a:solidFill>
            </a:endParaRPr>
          </a:p>
          <a:p>
            <a:pPr algn="ctr"/>
            <a:endParaRPr lang="sv-SE" sz="14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Mc Donald</a:t>
            </a:r>
          </a:p>
          <a:p>
            <a:pPr algn="ctr"/>
            <a:r>
              <a:rPr lang="sv-SE" sz="1300" dirty="0">
                <a:solidFill>
                  <a:srgbClr val="0B3588"/>
                </a:solidFill>
                <a:hlinkClick r:id="rId13">
                  <a:extLst>
                    <a:ext uri="{A12FA001-AC4F-418D-AE19-62706E023703}">
                      <ahyp:hlinkClr xmlns:ahyp="http://schemas.microsoft.com/office/drawing/2018/hyperlinkcolor" val="tx"/>
                    </a:ext>
                  </a:extLst>
                </a:hlinkClick>
              </a:rPr>
              <a:t>mmcdonald@newyorkbussales.com</a:t>
            </a:r>
            <a:r>
              <a:rPr lang="sv-SE" sz="1300" dirty="0">
                <a:solidFill>
                  <a:srgbClr val="0B3588"/>
                </a:solidFill>
              </a:rPr>
              <a:t> </a:t>
            </a:r>
          </a:p>
        </p:txBody>
      </p:sp>
      <p:sp>
        <p:nvSpPr>
          <p:cNvPr id="12" name="Content Placeholder 3">
            <a:extLst>
              <a:ext uri="{FF2B5EF4-FFF2-40B4-BE49-F238E27FC236}">
                <a16:creationId xmlns:a16="http://schemas.microsoft.com/office/drawing/2014/main" id="{EE01DABF-1E36-78D2-6640-39EB2187AD06}"/>
              </a:ext>
            </a:extLst>
          </p:cNvPr>
          <p:cNvSpPr>
            <a:spLocks noGrp="1"/>
          </p:cNvSpPr>
          <p:nvPr>
            <p:ph sz="quarter" idx="13"/>
          </p:nvPr>
        </p:nvSpPr>
        <p:spPr>
          <a:xfrm>
            <a:off x="357539" y="308242"/>
            <a:ext cx="6083585" cy="641143"/>
          </a:xfrm>
        </p:spPr>
        <p:txBody>
          <a:bodyPr>
            <a:normAutofit/>
          </a:bodyPr>
          <a:lstStyle/>
          <a:p>
            <a:r>
              <a:rPr lang="en-US" sz="1800" dirty="0"/>
              <a:t>CONTACT ANY OF OUR SERVICE LOCATIONS WITH QUESTIONS</a:t>
            </a:r>
          </a:p>
          <a:p>
            <a:endParaRPr lang="en-US" dirty="0"/>
          </a:p>
        </p:txBody>
      </p:sp>
    </p:spTree>
    <p:extLst>
      <p:ext uri="{BB962C8B-B14F-4D97-AF65-F5344CB8AC3E}">
        <p14:creationId xmlns:p14="http://schemas.microsoft.com/office/powerpoint/2010/main" val="3435656972"/>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FFDCA0CC-4EC8-45DB-95BB-BB5BF39B347B}"/>
</file>

<file path=customXml/itemProps2.xml><?xml version="1.0" encoding="utf-8"?>
<ds:datastoreItem xmlns:ds="http://schemas.openxmlformats.org/officeDocument/2006/customXml" ds:itemID="{233B8B9B-A9EA-4AE4-AE1E-08DE9E09E150}"/>
</file>

<file path=customXml/itemProps3.xml><?xml version="1.0" encoding="utf-8"?>
<ds:datastoreItem xmlns:ds="http://schemas.openxmlformats.org/officeDocument/2006/customXml" ds:itemID="{06FD0682-80CE-4A8A-9029-51B67B7FA1A3}"/>
</file>

<file path=docProps/app.xml><?xml version="1.0" encoding="utf-8"?>
<Properties xmlns="http://schemas.openxmlformats.org/officeDocument/2006/extended-properties" xmlns:vt="http://schemas.openxmlformats.org/officeDocument/2006/docPropsVTypes">
  <TotalTime>6168</TotalTime>
  <Words>454</Words>
  <Application>Microsoft Office PowerPoint</Application>
  <PresentationFormat>Letter Paper (8.5x11 in)</PresentationFormat>
  <Paragraphs>56</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 Service Update #23-0719</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81</cp:revision>
  <dcterms:created xsi:type="dcterms:W3CDTF">2015-10-07T13:47:43Z</dcterms:created>
  <dcterms:modified xsi:type="dcterms:W3CDTF">2023-07-19T20:48:01Z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