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256" r:id="rId2"/>
    <p:sldId id="268" r:id="rId3"/>
    <p:sldId id="269" r:id="rId4"/>
    <p:sldId id="270" r:id="rId5"/>
    <p:sldId id="271" r:id="rId6"/>
    <p:sldId id="272" r:id="rId7"/>
    <p:sldId id="273" r:id="rId8"/>
    <p:sldId id="267" r:id="rId9"/>
  </p:sldIdLst>
  <p:sldSz cx="6858000" cy="9144000" type="letter"/>
  <p:notesSz cx="7010400" cy="92964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DCC383F-51E1-3D4F-B4B0-3917E0347180}" type="datetimeFigureOut">
              <a:rPr lang="en-US" smtClean="0"/>
              <a:t>10/20/2023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BA0BDDD-B561-7543-BC21-7B3E9B5D8538}" type="datetimeFigureOut">
              <a:rPr lang="en-US" smtClean="0"/>
              <a:t>10/20/2023</a:t>
            </a:fld>
            <a:endParaRPr lang="en-US" dirty="0"/>
          </a:p>
        </p:txBody>
      </p:sp>
      <p:sp>
        <p:nvSpPr>
          <p:cNvPr id="4" name="Slide Image Placeholder 3"/>
          <p:cNvSpPr>
            <a:spLocks noGrp="1" noRot="1" noChangeAspect="1"/>
          </p:cNvSpPr>
          <p:nvPr>
            <p:ph type="sldImg" idx="2"/>
          </p:nvPr>
        </p:nvSpPr>
        <p:spPr>
          <a:xfrm>
            <a:off x="2197100" y="696913"/>
            <a:ext cx="2616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8</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10/20/2023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21.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#23-0726</a:t>
            </a:r>
          </a:p>
        </p:txBody>
      </p:sp>
      <p:sp>
        <p:nvSpPr>
          <p:cNvPr id="9" name="Text Placeholder 8"/>
          <p:cNvSpPr>
            <a:spLocks noGrp="1"/>
          </p:cNvSpPr>
          <p:nvPr>
            <p:ph type="body" sz="quarter" idx="16"/>
          </p:nvPr>
        </p:nvSpPr>
        <p:spPr/>
        <p:txBody>
          <a:bodyPr/>
          <a:lstStyle/>
          <a:p>
            <a:r>
              <a:rPr lang="en-US" dirty="0"/>
              <a:t>BLUE BIRD EV VISION BUS DECALS</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2900" y="3289423"/>
            <a:ext cx="6172200" cy="339725"/>
          </a:xfrm>
        </p:spPr>
        <p:txBody>
          <a:bodyPr/>
          <a:lstStyle/>
          <a:p>
            <a:pPr algn="ctr"/>
            <a:r>
              <a:rPr lang="en-US" dirty="0"/>
              <a:t>Blue Bird EV Unit Identification </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42900" y="3697176"/>
            <a:ext cx="6172200" cy="4073604"/>
          </a:xfrm>
        </p:spPr>
        <p:txBody>
          <a:bodyPr>
            <a:normAutofit lnSpcReduction="10000"/>
          </a:bodyPr>
          <a:lstStyle/>
          <a:p>
            <a:pPr marL="0" indent="0" algn="just">
              <a:buNone/>
            </a:pPr>
            <a:r>
              <a:rPr lang="en-US" dirty="0"/>
              <a:t>With the increased presence of the Blue Bird EV product in service and the fact that the units’ appearance do not clearly identify them as being an EV, we have come up with the decal which will be located at several points along with other important location identification points  on  our EV units as described here.</a:t>
            </a:r>
          </a:p>
          <a:p>
            <a:pPr marL="0" indent="0" algn="just">
              <a:buNone/>
            </a:pPr>
            <a:endParaRPr lang="en-US" sz="800" dirty="0"/>
          </a:p>
          <a:p>
            <a:pPr marL="0" indent="0" algn="just">
              <a:buNone/>
            </a:pPr>
            <a:r>
              <a:rPr lang="en-US" dirty="0"/>
              <a:t>Required Decals:</a:t>
            </a:r>
          </a:p>
          <a:p>
            <a:pPr marL="0" indent="0">
              <a:buNone/>
            </a:pPr>
            <a:endParaRPr lang="en-US" sz="800" dirty="0"/>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1	-	#453		WAIT TO START</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1	-	#454		WAIT TO START - DIRECTIONS</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2	-	#461		ELECTRIC POWERED-LARGE</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3	-	#460		ELECTRIC POWERED-SMALL</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1	- 	#455 	12 VOLT BATTERY AND DISCONNECT SWITCH INSIDE</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4	-	#458		HIGH VOLTAGE BATTERY</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4	-	#34		BLACK ARROW</a:t>
            </a:r>
          </a:p>
          <a:p>
            <a:pPr marL="0" marR="0" indent="0">
              <a:spcBef>
                <a:spcPts val="0"/>
              </a:spcBef>
              <a:spcAft>
                <a:spcPts val="0"/>
              </a:spcAft>
              <a:buNone/>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2	-	#462		HIGH VOLTAGE BATTERY DISCONNECT w/ARROWS</a:t>
            </a:r>
          </a:p>
          <a:p>
            <a:pPr marL="342900" marR="0" indent="-342900">
              <a:spcBef>
                <a:spcPts val="0"/>
              </a:spcBef>
              <a:spcAft>
                <a:spcPts val="0"/>
              </a:spcAft>
              <a:buAutoNum type="arabicPlain"/>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  -	#463		EV DIAG PORT</a:t>
            </a:r>
          </a:p>
          <a:p>
            <a:pPr marL="342900" marR="0" indent="-342900">
              <a:spcBef>
                <a:spcPts val="0"/>
              </a:spcBef>
              <a:spcAft>
                <a:spcPts val="0"/>
              </a:spcAft>
              <a:buAutoNum type="arabicPlain"/>
            </a:pPr>
            <a:r>
              <a:rPr lang="en-US" sz="1500" kern="100" dirty="0">
                <a:effectLst/>
                <a:latin typeface="Calibri" panose="020F0502020204030204" pitchFamily="34" charset="0"/>
                <a:ea typeface="Calibri" panose="020F0502020204030204" pitchFamily="34" charset="0"/>
                <a:cs typeface="Times New Roman" panose="02020603050405020304" pitchFamily="18" charset="0"/>
              </a:rPr>
              <a:t>  -	#464		CHARGING PORT</a:t>
            </a:r>
          </a:p>
          <a:p>
            <a:pPr marL="0" marR="0" indent="0">
              <a:spcBef>
                <a:spcPts val="0"/>
              </a:spcBef>
              <a:spcAft>
                <a:spcPts val="0"/>
              </a:spcAft>
              <a:buNone/>
            </a:pPr>
            <a:r>
              <a:rPr lang="en-US" sz="1500" kern="100" dirty="0">
                <a:latin typeface="Calibri" panose="020F0502020204030204" pitchFamily="34" charset="0"/>
                <a:ea typeface="Calibri" panose="020F0502020204030204" pitchFamily="34" charset="0"/>
                <a:cs typeface="Times New Roman" panose="02020603050405020304" pitchFamily="18" charset="0"/>
              </a:rPr>
              <a:t>1	-	#465		EV CLUSTER WARNING	</a:t>
            </a: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CBD0549B-ACC5-1F38-5E69-794FEBD50701}"/>
              </a:ext>
            </a:extLst>
          </p:cNvPr>
          <p:cNvPicPr>
            <a:picLocks noChangeAspect="1"/>
          </p:cNvPicPr>
          <p:nvPr/>
        </p:nvPicPr>
        <p:blipFill>
          <a:blip r:embed="rId2"/>
          <a:stretch>
            <a:fillRect/>
          </a:stretch>
        </p:blipFill>
        <p:spPr>
          <a:xfrm>
            <a:off x="757428" y="2135509"/>
            <a:ext cx="5343144" cy="1093931"/>
          </a:xfrm>
          <a:prstGeom prst="rect">
            <a:avLst/>
          </a:prstGeom>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7" name="Picture 6">
            <a:extLst>
              <a:ext uri="{FF2B5EF4-FFF2-40B4-BE49-F238E27FC236}">
                <a16:creationId xmlns:a16="http://schemas.microsoft.com/office/drawing/2014/main" id="{BFE8CE18-9F91-B5FD-8A24-91A737D36D20}"/>
              </a:ext>
            </a:extLst>
          </p:cNvPr>
          <p:cNvPicPr>
            <a:picLocks noChangeAspect="1"/>
          </p:cNvPicPr>
          <p:nvPr/>
        </p:nvPicPr>
        <p:blipFill>
          <a:blip r:embed="rId2"/>
          <a:stretch>
            <a:fillRect/>
          </a:stretch>
        </p:blipFill>
        <p:spPr>
          <a:xfrm>
            <a:off x="313943" y="4254891"/>
            <a:ext cx="6230112" cy="3337560"/>
          </a:xfrm>
          <a:prstGeom prst="rect">
            <a:avLst/>
          </a:prstGeom>
        </p:spPr>
      </p:pic>
      <p:pic>
        <p:nvPicPr>
          <p:cNvPr id="9" name="Picture 8">
            <a:extLst>
              <a:ext uri="{FF2B5EF4-FFF2-40B4-BE49-F238E27FC236}">
                <a16:creationId xmlns:a16="http://schemas.microsoft.com/office/drawing/2014/main" id="{78032E74-D1FC-107F-2057-B0D6556F11AB}"/>
              </a:ext>
            </a:extLst>
          </p:cNvPr>
          <p:cNvPicPr>
            <a:picLocks noChangeAspect="1"/>
          </p:cNvPicPr>
          <p:nvPr/>
        </p:nvPicPr>
        <p:blipFill>
          <a:blip r:embed="rId3"/>
          <a:stretch>
            <a:fillRect/>
          </a:stretch>
        </p:blipFill>
        <p:spPr>
          <a:xfrm>
            <a:off x="373103" y="1"/>
            <a:ext cx="6111793" cy="4147122"/>
          </a:xfrm>
          <a:prstGeom prst="rect">
            <a:avLst/>
          </a:prstGeom>
        </p:spPr>
      </p:pic>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6F69CE-D16F-8EC9-7B14-A80091B49F47}"/>
              </a:ext>
            </a:extLst>
          </p:cNvPr>
          <p:cNvSpPr>
            <a:spLocks noGrp="1"/>
          </p:cNvSpPr>
          <p:nvPr>
            <p:ph sz="quarter" idx="13"/>
          </p:nvPr>
        </p:nvSpPr>
        <p:spPr>
          <a:xfrm>
            <a:off x="299902" y="120384"/>
            <a:ext cx="6258196" cy="552998"/>
          </a:xfrm>
        </p:spPr>
        <p:txBody>
          <a:bodyPr/>
          <a:lstStyle/>
          <a:p>
            <a:pPr marL="0" indent="0" algn="just">
              <a:buNone/>
            </a:pPr>
            <a:r>
              <a:rPr lang="en-US" dirty="0"/>
              <a:t>In the driver’s area we have #453 &amp; #454 concerning the starting procedure as outlined in our Service Update #22-1129 – See Figure #1</a:t>
            </a:r>
          </a:p>
        </p:txBody>
      </p:sp>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7" name="Picture 6">
            <a:extLst>
              <a:ext uri="{FF2B5EF4-FFF2-40B4-BE49-F238E27FC236}">
                <a16:creationId xmlns:a16="http://schemas.microsoft.com/office/drawing/2014/main" id="{F08CEA71-73C1-945B-6F1B-59D2BA021087}"/>
              </a:ext>
            </a:extLst>
          </p:cNvPr>
          <p:cNvPicPr>
            <a:picLocks noChangeAspect="1"/>
          </p:cNvPicPr>
          <p:nvPr/>
        </p:nvPicPr>
        <p:blipFill>
          <a:blip r:embed="rId2"/>
          <a:stretch>
            <a:fillRect/>
          </a:stretch>
        </p:blipFill>
        <p:spPr>
          <a:xfrm>
            <a:off x="1740807" y="620741"/>
            <a:ext cx="3376385" cy="2516362"/>
          </a:xfrm>
          <a:prstGeom prst="rect">
            <a:avLst/>
          </a:prstGeom>
        </p:spPr>
      </p:pic>
      <p:sp>
        <p:nvSpPr>
          <p:cNvPr id="8" name="TextBox 7">
            <a:extLst>
              <a:ext uri="{FF2B5EF4-FFF2-40B4-BE49-F238E27FC236}">
                <a16:creationId xmlns:a16="http://schemas.microsoft.com/office/drawing/2014/main" id="{15804E71-9300-BEE4-13F4-B85DBA535FB7}"/>
              </a:ext>
            </a:extLst>
          </p:cNvPr>
          <p:cNvSpPr txBox="1"/>
          <p:nvPr/>
        </p:nvSpPr>
        <p:spPr>
          <a:xfrm>
            <a:off x="690519" y="1735965"/>
            <a:ext cx="1050288" cy="338554"/>
          </a:xfrm>
          <a:prstGeom prst="rect">
            <a:avLst/>
          </a:prstGeom>
          <a:noFill/>
        </p:spPr>
        <p:txBody>
          <a:bodyPr wrap="none" rtlCol="0">
            <a:spAutoFit/>
          </a:bodyPr>
          <a:lstStyle/>
          <a:p>
            <a:r>
              <a:rPr lang="en-US" dirty="0"/>
              <a:t>Figure #1</a:t>
            </a:r>
          </a:p>
        </p:txBody>
      </p:sp>
      <p:sp>
        <p:nvSpPr>
          <p:cNvPr id="9" name="Content Placeholder 1">
            <a:extLst>
              <a:ext uri="{FF2B5EF4-FFF2-40B4-BE49-F238E27FC236}">
                <a16:creationId xmlns:a16="http://schemas.microsoft.com/office/drawing/2014/main" id="{652C9102-4761-2D45-BEBA-65F948355677}"/>
              </a:ext>
            </a:extLst>
          </p:cNvPr>
          <p:cNvSpPr txBox="1">
            <a:spLocks/>
          </p:cNvSpPr>
          <p:nvPr/>
        </p:nvSpPr>
        <p:spPr>
          <a:xfrm>
            <a:off x="299902" y="3379638"/>
            <a:ext cx="6258196" cy="704682"/>
          </a:xfrm>
          <a:prstGeom prst="rect">
            <a:avLst/>
          </a:prstGeom>
        </p:spPr>
        <p:txBody>
          <a:bodyPr vert="horz" lIns="82058" tIns="41029" rIns="82058" bIns="41029" rtlCol="0">
            <a:normAutofit lnSpcReduction="10000"/>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 2 Large “ELECTRIC POWERED” decals #461 are on the rear overhang behind the rear duals. Should be 1” below rivet line at floor level and placed so lettering  starts at 3</a:t>
            </a:r>
            <a:r>
              <a:rPr lang="en-US" baseline="30000" dirty="0"/>
              <a:t>rd</a:t>
            </a:r>
            <a:r>
              <a:rPr lang="en-US" dirty="0"/>
              <a:t> rivet from wheel well opening. Figures #2 &amp; #3</a:t>
            </a:r>
          </a:p>
        </p:txBody>
      </p:sp>
      <p:pic>
        <p:nvPicPr>
          <p:cNvPr id="11" name="Picture 10">
            <a:extLst>
              <a:ext uri="{FF2B5EF4-FFF2-40B4-BE49-F238E27FC236}">
                <a16:creationId xmlns:a16="http://schemas.microsoft.com/office/drawing/2014/main" id="{1DECB5B8-8CCA-B633-0563-25E5411C98DB}"/>
              </a:ext>
            </a:extLst>
          </p:cNvPr>
          <p:cNvPicPr>
            <a:picLocks noChangeAspect="1"/>
          </p:cNvPicPr>
          <p:nvPr/>
        </p:nvPicPr>
        <p:blipFill>
          <a:blip r:embed="rId3"/>
          <a:stretch>
            <a:fillRect/>
          </a:stretch>
        </p:blipFill>
        <p:spPr>
          <a:xfrm>
            <a:off x="299902" y="4115168"/>
            <a:ext cx="4406035" cy="1639455"/>
          </a:xfrm>
          <a:prstGeom prst="rect">
            <a:avLst/>
          </a:prstGeom>
        </p:spPr>
      </p:pic>
      <p:pic>
        <p:nvPicPr>
          <p:cNvPr id="13" name="Picture 12">
            <a:extLst>
              <a:ext uri="{FF2B5EF4-FFF2-40B4-BE49-F238E27FC236}">
                <a16:creationId xmlns:a16="http://schemas.microsoft.com/office/drawing/2014/main" id="{1E5AF352-9098-798F-2F4E-80317A584C93}"/>
              </a:ext>
            </a:extLst>
          </p:cNvPr>
          <p:cNvPicPr>
            <a:picLocks noChangeAspect="1"/>
          </p:cNvPicPr>
          <p:nvPr/>
        </p:nvPicPr>
        <p:blipFill>
          <a:blip r:embed="rId4"/>
          <a:stretch>
            <a:fillRect/>
          </a:stretch>
        </p:blipFill>
        <p:spPr>
          <a:xfrm>
            <a:off x="1177588" y="5948894"/>
            <a:ext cx="5553112" cy="1316184"/>
          </a:xfrm>
          <a:prstGeom prst="rect">
            <a:avLst/>
          </a:prstGeom>
        </p:spPr>
      </p:pic>
      <p:sp>
        <p:nvSpPr>
          <p:cNvPr id="14" name="TextBox 13">
            <a:extLst>
              <a:ext uri="{FF2B5EF4-FFF2-40B4-BE49-F238E27FC236}">
                <a16:creationId xmlns:a16="http://schemas.microsoft.com/office/drawing/2014/main" id="{4DEA0212-1EEF-4293-F9BA-5C94AD7678BC}"/>
              </a:ext>
            </a:extLst>
          </p:cNvPr>
          <p:cNvSpPr txBox="1"/>
          <p:nvPr/>
        </p:nvSpPr>
        <p:spPr>
          <a:xfrm>
            <a:off x="4690297" y="4731942"/>
            <a:ext cx="1050288" cy="338554"/>
          </a:xfrm>
          <a:prstGeom prst="rect">
            <a:avLst/>
          </a:prstGeom>
          <a:noFill/>
        </p:spPr>
        <p:txBody>
          <a:bodyPr wrap="none" rtlCol="0">
            <a:spAutoFit/>
          </a:bodyPr>
          <a:lstStyle/>
          <a:p>
            <a:r>
              <a:rPr lang="en-US" dirty="0"/>
              <a:t>Figure #2</a:t>
            </a:r>
          </a:p>
        </p:txBody>
      </p:sp>
      <p:sp>
        <p:nvSpPr>
          <p:cNvPr id="15" name="TextBox 14">
            <a:extLst>
              <a:ext uri="{FF2B5EF4-FFF2-40B4-BE49-F238E27FC236}">
                <a16:creationId xmlns:a16="http://schemas.microsoft.com/office/drawing/2014/main" id="{B90AC281-0398-E436-FADD-9AF8A150176D}"/>
              </a:ext>
            </a:extLst>
          </p:cNvPr>
          <p:cNvSpPr txBox="1"/>
          <p:nvPr/>
        </p:nvSpPr>
        <p:spPr>
          <a:xfrm>
            <a:off x="137061" y="6452022"/>
            <a:ext cx="1050288"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4148679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4</a:t>
            </a:fld>
            <a:endParaRPr lang="en-US" dirty="0"/>
          </a:p>
        </p:txBody>
      </p:sp>
      <p:sp>
        <p:nvSpPr>
          <p:cNvPr id="3" name="Content Placeholder 1">
            <a:extLst>
              <a:ext uri="{FF2B5EF4-FFF2-40B4-BE49-F238E27FC236}">
                <a16:creationId xmlns:a16="http://schemas.microsoft.com/office/drawing/2014/main" id="{47169F29-CDB3-0FB5-072B-00B5DE96DE68}"/>
              </a:ext>
            </a:extLst>
          </p:cNvPr>
          <p:cNvSpPr txBox="1">
            <a:spLocks/>
          </p:cNvSpPr>
          <p:nvPr/>
        </p:nvSpPr>
        <p:spPr>
          <a:xfrm>
            <a:off x="299902" y="126828"/>
            <a:ext cx="6258196" cy="704682"/>
          </a:xfrm>
          <a:prstGeom prst="rect">
            <a:avLst/>
          </a:prstGeom>
        </p:spPr>
        <p:txBody>
          <a:bodyPr vert="horz" lIns="82058" tIns="41029" rIns="82058" bIns="41029" rtlCol="0">
            <a:normAutofit lnSpcReduction="10000"/>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 3 Small “ELECTRIC POWERED” decals #460…. 2 are on each side of the hood centered between the lollipop light and vent. Figures #4 &amp; #5 1 placed in license plate indent of right rear tag panel. Figure #6</a:t>
            </a:r>
          </a:p>
        </p:txBody>
      </p:sp>
      <p:pic>
        <p:nvPicPr>
          <p:cNvPr id="6" name="Picture 5">
            <a:extLst>
              <a:ext uri="{FF2B5EF4-FFF2-40B4-BE49-F238E27FC236}">
                <a16:creationId xmlns:a16="http://schemas.microsoft.com/office/drawing/2014/main" id="{FE35B427-9A6C-B5C6-ADFC-81A7482525A8}"/>
              </a:ext>
            </a:extLst>
          </p:cNvPr>
          <p:cNvPicPr>
            <a:picLocks noChangeAspect="1"/>
          </p:cNvPicPr>
          <p:nvPr/>
        </p:nvPicPr>
        <p:blipFill>
          <a:blip r:embed="rId2"/>
          <a:stretch>
            <a:fillRect/>
          </a:stretch>
        </p:blipFill>
        <p:spPr>
          <a:xfrm>
            <a:off x="299902" y="1073658"/>
            <a:ext cx="3155442" cy="2218182"/>
          </a:xfrm>
          <a:prstGeom prst="rect">
            <a:avLst/>
          </a:prstGeom>
        </p:spPr>
      </p:pic>
      <p:pic>
        <p:nvPicPr>
          <p:cNvPr id="8" name="Picture 7">
            <a:extLst>
              <a:ext uri="{FF2B5EF4-FFF2-40B4-BE49-F238E27FC236}">
                <a16:creationId xmlns:a16="http://schemas.microsoft.com/office/drawing/2014/main" id="{83BE499B-4227-4B9E-467A-BDD4461A5415}"/>
              </a:ext>
            </a:extLst>
          </p:cNvPr>
          <p:cNvPicPr>
            <a:picLocks noChangeAspect="1"/>
          </p:cNvPicPr>
          <p:nvPr/>
        </p:nvPicPr>
        <p:blipFill>
          <a:blip r:embed="rId3"/>
          <a:stretch>
            <a:fillRect/>
          </a:stretch>
        </p:blipFill>
        <p:spPr>
          <a:xfrm>
            <a:off x="2377766" y="3557327"/>
            <a:ext cx="3924300" cy="1552575"/>
          </a:xfrm>
          <a:prstGeom prst="rect">
            <a:avLst/>
          </a:prstGeom>
        </p:spPr>
      </p:pic>
      <p:pic>
        <p:nvPicPr>
          <p:cNvPr id="10" name="Picture 9">
            <a:extLst>
              <a:ext uri="{FF2B5EF4-FFF2-40B4-BE49-F238E27FC236}">
                <a16:creationId xmlns:a16="http://schemas.microsoft.com/office/drawing/2014/main" id="{286D12BF-81AD-7F34-6BDF-37116E76B950}"/>
              </a:ext>
            </a:extLst>
          </p:cNvPr>
          <p:cNvPicPr>
            <a:picLocks noChangeAspect="1"/>
          </p:cNvPicPr>
          <p:nvPr/>
        </p:nvPicPr>
        <p:blipFill>
          <a:blip r:embed="rId4"/>
          <a:stretch>
            <a:fillRect/>
          </a:stretch>
        </p:blipFill>
        <p:spPr>
          <a:xfrm>
            <a:off x="256305" y="5375389"/>
            <a:ext cx="3242636" cy="2110635"/>
          </a:xfrm>
          <a:prstGeom prst="rect">
            <a:avLst/>
          </a:prstGeom>
        </p:spPr>
      </p:pic>
      <p:sp>
        <p:nvSpPr>
          <p:cNvPr id="11" name="TextBox 10">
            <a:extLst>
              <a:ext uri="{FF2B5EF4-FFF2-40B4-BE49-F238E27FC236}">
                <a16:creationId xmlns:a16="http://schemas.microsoft.com/office/drawing/2014/main" id="{42E640FC-FE1F-3D54-B263-9F94F8FA0789}"/>
              </a:ext>
            </a:extLst>
          </p:cNvPr>
          <p:cNvSpPr txBox="1"/>
          <p:nvPr/>
        </p:nvSpPr>
        <p:spPr>
          <a:xfrm>
            <a:off x="4181856" y="2013472"/>
            <a:ext cx="1050288" cy="338554"/>
          </a:xfrm>
          <a:prstGeom prst="rect">
            <a:avLst/>
          </a:prstGeom>
          <a:noFill/>
        </p:spPr>
        <p:txBody>
          <a:bodyPr wrap="none" rtlCol="0">
            <a:spAutoFit/>
          </a:bodyPr>
          <a:lstStyle/>
          <a:p>
            <a:r>
              <a:rPr lang="en-US" dirty="0"/>
              <a:t>Figure #4</a:t>
            </a:r>
          </a:p>
        </p:txBody>
      </p:sp>
      <p:sp>
        <p:nvSpPr>
          <p:cNvPr id="12" name="TextBox 11">
            <a:extLst>
              <a:ext uri="{FF2B5EF4-FFF2-40B4-BE49-F238E27FC236}">
                <a16:creationId xmlns:a16="http://schemas.microsoft.com/office/drawing/2014/main" id="{A14D5D82-720E-A5E1-C170-CDCD62F3D31C}"/>
              </a:ext>
            </a:extLst>
          </p:cNvPr>
          <p:cNvSpPr txBox="1"/>
          <p:nvPr/>
        </p:nvSpPr>
        <p:spPr>
          <a:xfrm>
            <a:off x="1005840" y="4164337"/>
            <a:ext cx="1050288" cy="338554"/>
          </a:xfrm>
          <a:prstGeom prst="rect">
            <a:avLst/>
          </a:prstGeom>
          <a:noFill/>
        </p:spPr>
        <p:txBody>
          <a:bodyPr wrap="none" rtlCol="0">
            <a:spAutoFit/>
          </a:bodyPr>
          <a:lstStyle/>
          <a:p>
            <a:r>
              <a:rPr lang="en-US" dirty="0"/>
              <a:t>Figure #5</a:t>
            </a:r>
          </a:p>
        </p:txBody>
      </p:sp>
      <p:sp>
        <p:nvSpPr>
          <p:cNvPr id="13" name="TextBox 12">
            <a:extLst>
              <a:ext uri="{FF2B5EF4-FFF2-40B4-BE49-F238E27FC236}">
                <a16:creationId xmlns:a16="http://schemas.microsoft.com/office/drawing/2014/main" id="{CA3F0D33-CCFD-B70C-CA83-B0AE95F16232}"/>
              </a:ext>
            </a:extLst>
          </p:cNvPr>
          <p:cNvSpPr txBox="1"/>
          <p:nvPr/>
        </p:nvSpPr>
        <p:spPr>
          <a:xfrm>
            <a:off x="3973469" y="6261429"/>
            <a:ext cx="1050288" cy="338554"/>
          </a:xfrm>
          <a:prstGeom prst="rect">
            <a:avLst/>
          </a:prstGeom>
          <a:noFill/>
        </p:spPr>
        <p:txBody>
          <a:bodyPr wrap="none" rtlCol="0">
            <a:spAutoFit/>
          </a:bodyPr>
          <a:lstStyle/>
          <a:p>
            <a:r>
              <a:rPr lang="en-US" dirty="0"/>
              <a:t>Figure #6</a:t>
            </a:r>
          </a:p>
        </p:txBody>
      </p:sp>
    </p:spTree>
    <p:extLst>
      <p:ext uri="{BB962C8B-B14F-4D97-AF65-F5344CB8AC3E}">
        <p14:creationId xmlns:p14="http://schemas.microsoft.com/office/powerpoint/2010/main" val="300976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5</a:t>
            </a:fld>
            <a:endParaRPr lang="en-US" dirty="0"/>
          </a:p>
        </p:txBody>
      </p:sp>
      <p:sp>
        <p:nvSpPr>
          <p:cNvPr id="3" name="Content Placeholder 1">
            <a:extLst>
              <a:ext uri="{FF2B5EF4-FFF2-40B4-BE49-F238E27FC236}">
                <a16:creationId xmlns:a16="http://schemas.microsoft.com/office/drawing/2014/main" id="{656830AF-C410-90C5-83A8-D0DBB77D1FFD}"/>
              </a:ext>
            </a:extLst>
          </p:cNvPr>
          <p:cNvSpPr txBox="1">
            <a:spLocks/>
          </p:cNvSpPr>
          <p:nvPr/>
        </p:nvSpPr>
        <p:spPr>
          <a:xfrm>
            <a:off x="214558" y="143928"/>
            <a:ext cx="6258196" cy="704682"/>
          </a:xfrm>
          <a:prstGeom prst="rect">
            <a:avLst/>
          </a:prstGeom>
        </p:spPr>
        <p:txBody>
          <a:bodyPr vert="horz" lIns="82058" tIns="41029" rIns="82058" bIns="41029" rtlCol="0">
            <a:normAutofit lnSpcReduction="10000"/>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#455, 12 VOLT BATTERY AND DISCONNECT SWITCH INSIDE is to be placed on battery box door, 1” from upper edge and centered vertically. Figure #7</a:t>
            </a:r>
          </a:p>
        </p:txBody>
      </p:sp>
      <p:pic>
        <p:nvPicPr>
          <p:cNvPr id="6" name="Picture 5">
            <a:extLst>
              <a:ext uri="{FF2B5EF4-FFF2-40B4-BE49-F238E27FC236}">
                <a16:creationId xmlns:a16="http://schemas.microsoft.com/office/drawing/2014/main" id="{A22371EF-26F5-A033-1E7B-6194AFA8E4D6}"/>
              </a:ext>
            </a:extLst>
          </p:cNvPr>
          <p:cNvPicPr>
            <a:picLocks noChangeAspect="1"/>
          </p:cNvPicPr>
          <p:nvPr/>
        </p:nvPicPr>
        <p:blipFill>
          <a:blip r:embed="rId2"/>
          <a:stretch>
            <a:fillRect/>
          </a:stretch>
        </p:blipFill>
        <p:spPr>
          <a:xfrm>
            <a:off x="671892" y="844193"/>
            <a:ext cx="5343525" cy="2647950"/>
          </a:xfrm>
          <a:prstGeom prst="rect">
            <a:avLst/>
          </a:prstGeom>
        </p:spPr>
      </p:pic>
      <p:sp>
        <p:nvSpPr>
          <p:cNvPr id="7" name="TextBox 6">
            <a:extLst>
              <a:ext uri="{FF2B5EF4-FFF2-40B4-BE49-F238E27FC236}">
                <a16:creationId xmlns:a16="http://schemas.microsoft.com/office/drawing/2014/main" id="{B7A3D559-7A15-9702-3917-1837AD7233AD}"/>
              </a:ext>
            </a:extLst>
          </p:cNvPr>
          <p:cNvSpPr txBox="1"/>
          <p:nvPr/>
        </p:nvSpPr>
        <p:spPr>
          <a:xfrm>
            <a:off x="2818510" y="3458389"/>
            <a:ext cx="1050288" cy="338554"/>
          </a:xfrm>
          <a:prstGeom prst="rect">
            <a:avLst/>
          </a:prstGeom>
          <a:noFill/>
        </p:spPr>
        <p:txBody>
          <a:bodyPr wrap="none" rtlCol="0">
            <a:spAutoFit/>
          </a:bodyPr>
          <a:lstStyle/>
          <a:p>
            <a:r>
              <a:rPr lang="en-US" dirty="0"/>
              <a:t>Figure #7</a:t>
            </a:r>
          </a:p>
        </p:txBody>
      </p:sp>
      <p:pic>
        <p:nvPicPr>
          <p:cNvPr id="9" name="Picture 8">
            <a:extLst>
              <a:ext uri="{FF2B5EF4-FFF2-40B4-BE49-F238E27FC236}">
                <a16:creationId xmlns:a16="http://schemas.microsoft.com/office/drawing/2014/main" id="{A7BF0144-DCB6-4FE4-D671-B832D3068589}"/>
              </a:ext>
            </a:extLst>
          </p:cNvPr>
          <p:cNvPicPr>
            <a:picLocks noChangeAspect="1"/>
          </p:cNvPicPr>
          <p:nvPr/>
        </p:nvPicPr>
        <p:blipFill>
          <a:blip r:embed="rId3"/>
          <a:stretch>
            <a:fillRect/>
          </a:stretch>
        </p:blipFill>
        <p:spPr>
          <a:xfrm>
            <a:off x="4752403" y="3876589"/>
            <a:ext cx="1628775" cy="1657350"/>
          </a:xfrm>
          <a:prstGeom prst="rect">
            <a:avLst/>
          </a:prstGeom>
        </p:spPr>
      </p:pic>
      <p:pic>
        <p:nvPicPr>
          <p:cNvPr id="11" name="Picture 10">
            <a:extLst>
              <a:ext uri="{FF2B5EF4-FFF2-40B4-BE49-F238E27FC236}">
                <a16:creationId xmlns:a16="http://schemas.microsoft.com/office/drawing/2014/main" id="{089DD4CF-5EE6-EA6C-27CB-9F4A83B20E6D}"/>
              </a:ext>
            </a:extLst>
          </p:cNvPr>
          <p:cNvPicPr>
            <a:picLocks noChangeAspect="1"/>
          </p:cNvPicPr>
          <p:nvPr/>
        </p:nvPicPr>
        <p:blipFill>
          <a:blip r:embed="rId4"/>
          <a:stretch>
            <a:fillRect/>
          </a:stretch>
        </p:blipFill>
        <p:spPr>
          <a:xfrm>
            <a:off x="330517" y="5379582"/>
            <a:ext cx="1504950" cy="1800225"/>
          </a:xfrm>
          <a:prstGeom prst="rect">
            <a:avLst/>
          </a:prstGeom>
        </p:spPr>
      </p:pic>
      <p:sp>
        <p:nvSpPr>
          <p:cNvPr id="12" name="TextBox 11">
            <a:extLst>
              <a:ext uri="{FF2B5EF4-FFF2-40B4-BE49-F238E27FC236}">
                <a16:creationId xmlns:a16="http://schemas.microsoft.com/office/drawing/2014/main" id="{3E06E731-B36F-7FCE-44FD-C5AC744E5503}"/>
              </a:ext>
            </a:extLst>
          </p:cNvPr>
          <p:cNvSpPr txBox="1"/>
          <p:nvPr/>
        </p:nvSpPr>
        <p:spPr>
          <a:xfrm>
            <a:off x="557848" y="7202910"/>
            <a:ext cx="1050288" cy="338554"/>
          </a:xfrm>
          <a:prstGeom prst="rect">
            <a:avLst/>
          </a:prstGeom>
          <a:noFill/>
        </p:spPr>
        <p:txBody>
          <a:bodyPr wrap="none" rtlCol="0">
            <a:spAutoFit/>
          </a:bodyPr>
          <a:lstStyle/>
          <a:p>
            <a:r>
              <a:rPr lang="en-US" dirty="0"/>
              <a:t>Figure #9</a:t>
            </a:r>
          </a:p>
        </p:txBody>
      </p:sp>
      <p:sp>
        <p:nvSpPr>
          <p:cNvPr id="13" name="TextBox 12">
            <a:extLst>
              <a:ext uri="{FF2B5EF4-FFF2-40B4-BE49-F238E27FC236}">
                <a16:creationId xmlns:a16="http://schemas.microsoft.com/office/drawing/2014/main" id="{29EDAA50-2EF0-AE78-0CFB-D5846CDDD29D}"/>
              </a:ext>
            </a:extLst>
          </p:cNvPr>
          <p:cNvSpPr txBox="1"/>
          <p:nvPr/>
        </p:nvSpPr>
        <p:spPr>
          <a:xfrm>
            <a:off x="5093525" y="5533939"/>
            <a:ext cx="1050288" cy="338554"/>
          </a:xfrm>
          <a:prstGeom prst="rect">
            <a:avLst/>
          </a:prstGeom>
          <a:noFill/>
        </p:spPr>
        <p:txBody>
          <a:bodyPr wrap="none" rtlCol="0">
            <a:spAutoFit/>
          </a:bodyPr>
          <a:lstStyle/>
          <a:p>
            <a:r>
              <a:rPr lang="en-US" dirty="0"/>
              <a:t>Figure #8</a:t>
            </a:r>
          </a:p>
        </p:txBody>
      </p:sp>
      <p:sp>
        <p:nvSpPr>
          <p:cNvPr id="14" name="Content Placeholder 1">
            <a:extLst>
              <a:ext uri="{FF2B5EF4-FFF2-40B4-BE49-F238E27FC236}">
                <a16:creationId xmlns:a16="http://schemas.microsoft.com/office/drawing/2014/main" id="{82233F11-E073-97B0-5867-83A63A598BB9}"/>
              </a:ext>
            </a:extLst>
          </p:cNvPr>
          <p:cNvSpPr txBox="1">
            <a:spLocks/>
          </p:cNvSpPr>
          <p:nvPr/>
        </p:nvSpPr>
        <p:spPr>
          <a:xfrm>
            <a:off x="362195" y="4207042"/>
            <a:ext cx="4278059" cy="827639"/>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Access door in the left rear overhang is there to provide access to a diagnostic port for the high voltage system. This is labeled with #463. Figure #8</a:t>
            </a:r>
          </a:p>
        </p:txBody>
      </p:sp>
      <p:sp>
        <p:nvSpPr>
          <p:cNvPr id="15" name="Content Placeholder 1">
            <a:extLst>
              <a:ext uri="{FF2B5EF4-FFF2-40B4-BE49-F238E27FC236}">
                <a16:creationId xmlns:a16="http://schemas.microsoft.com/office/drawing/2014/main" id="{97FCFB55-59A0-DC73-E20A-A41368CC3CDD}"/>
              </a:ext>
            </a:extLst>
          </p:cNvPr>
          <p:cNvSpPr txBox="1">
            <a:spLocks/>
          </p:cNvSpPr>
          <p:nvPr/>
        </p:nvSpPr>
        <p:spPr>
          <a:xfrm>
            <a:off x="1987296" y="6054381"/>
            <a:ext cx="4278059" cy="1100994"/>
          </a:xfrm>
          <a:prstGeom prst="rect">
            <a:avLst/>
          </a:prstGeom>
        </p:spPr>
        <p:txBody>
          <a:bodyPr vert="horz" lIns="82058" tIns="41029" rIns="82058" bIns="41029" rtlCol="0">
            <a:normAutofit lnSpcReduction="10000"/>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Depending on the option ordered, the charging port can be located just behind the entrance door or in the rear overhang. No matter which location, the access will be labeled with #464 CHARGING PORT  Figure #9</a:t>
            </a:r>
          </a:p>
        </p:txBody>
      </p:sp>
    </p:spTree>
    <p:extLst>
      <p:ext uri="{BB962C8B-B14F-4D97-AF65-F5344CB8AC3E}">
        <p14:creationId xmlns:p14="http://schemas.microsoft.com/office/powerpoint/2010/main" val="2312232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6</a:t>
            </a:fld>
            <a:endParaRPr lang="en-US" dirty="0"/>
          </a:p>
        </p:txBody>
      </p:sp>
      <p:pic>
        <p:nvPicPr>
          <p:cNvPr id="3" name="Picture 2">
            <a:extLst>
              <a:ext uri="{FF2B5EF4-FFF2-40B4-BE49-F238E27FC236}">
                <a16:creationId xmlns:a16="http://schemas.microsoft.com/office/drawing/2014/main" id="{4A8B04A1-711F-72D1-D1C9-76F864175E13}"/>
              </a:ext>
            </a:extLst>
          </p:cNvPr>
          <p:cNvPicPr>
            <a:picLocks noChangeAspect="1"/>
          </p:cNvPicPr>
          <p:nvPr/>
        </p:nvPicPr>
        <p:blipFill>
          <a:blip r:embed="rId2"/>
          <a:stretch>
            <a:fillRect/>
          </a:stretch>
        </p:blipFill>
        <p:spPr>
          <a:xfrm>
            <a:off x="0" y="5214718"/>
            <a:ext cx="6858000" cy="1860099"/>
          </a:xfrm>
          <a:prstGeom prst="rect">
            <a:avLst/>
          </a:prstGeom>
        </p:spPr>
      </p:pic>
      <p:pic>
        <p:nvPicPr>
          <p:cNvPr id="6" name="Picture 5">
            <a:extLst>
              <a:ext uri="{FF2B5EF4-FFF2-40B4-BE49-F238E27FC236}">
                <a16:creationId xmlns:a16="http://schemas.microsoft.com/office/drawing/2014/main" id="{4E7AA01E-C504-FC52-E967-1A8318AAC14D}"/>
              </a:ext>
            </a:extLst>
          </p:cNvPr>
          <p:cNvPicPr>
            <a:picLocks noChangeAspect="1"/>
          </p:cNvPicPr>
          <p:nvPr/>
        </p:nvPicPr>
        <p:blipFill>
          <a:blip r:embed="rId3"/>
          <a:stretch>
            <a:fillRect/>
          </a:stretch>
        </p:blipFill>
        <p:spPr>
          <a:xfrm>
            <a:off x="0" y="1290083"/>
            <a:ext cx="6858000" cy="2080036"/>
          </a:xfrm>
          <a:prstGeom prst="rect">
            <a:avLst/>
          </a:prstGeom>
        </p:spPr>
      </p:pic>
      <p:sp>
        <p:nvSpPr>
          <p:cNvPr id="7" name="Content Placeholder 1">
            <a:extLst>
              <a:ext uri="{FF2B5EF4-FFF2-40B4-BE49-F238E27FC236}">
                <a16:creationId xmlns:a16="http://schemas.microsoft.com/office/drawing/2014/main" id="{F924C9A3-25C4-EC35-60ED-6885C2FB13C9}"/>
              </a:ext>
            </a:extLst>
          </p:cNvPr>
          <p:cNvSpPr txBox="1">
            <a:spLocks/>
          </p:cNvSpPr>
          <p:nvPr/>
        </p:nvSpPr>
        <p:spPr>
          <a:xfrm>
            <a:off x="350519" y="290865"/>
            <a:ext cx="6156959" cy="2282280"/>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HIGH VOLTAGE BATTERY #458 are to be put on both sides of unit 1” below the rivet line at floor level in the center of each battery pack with black arrows, #34 pointed down halfway between the decal and the bottom of the skirt. (Figures #10 &amp; #11)</a:t>
            </a:r>
          </a:p>
        </p:txBody>
      </p:sp>
      <p:sp>
        <p:nvSpPr>
          <p:cNvPr id="8" name="TextBox 7">
            <a:extLst>
              <a:ext uri="{FF2B5EF4-FFF2-40B4-BE49-F238E27FC236}">
                <a16:creationId xmlns:a16="http://schemas.microsoft.com/office/drawing/2014/main" id="{58C6FA1F-8F37-0879-58BD-3C811A9A47FC}"/>
              </a:ext>
            </a:extLst>
          </p:cNvPr>
          <p:cNvSpPr txBox="1"/>
          <p:nvPr/>
        </p:nvSpPr>
        <p:spPr>
          <a:xfrm>
            <a:off x="2846949" y="3370119"/>
            <a:ext cx="1164101" cy="338554"/>
          </a:xfrm>
          <a:prstGeom prst="rect">
            <a:avLst/>
          </a:prstGeom>
          <a:noFill/>
        </p:spPr>
        <p:txBody>
          <a:bodyPr wrap="none" rtlCol="0">
            <a:spAutoFit/>
          </a:bodyPr>
          <a:lstStyle/>
          <a:p>
            <a:r>
              <a:rPr lang="en-US" dirty="0"/>
              <a:t>Figure #10</a:t>
            </a:r>
          </a:p>
        </p:txBody>
      </p:sp>
      <p:sp>
        <p:nvSpPr>
          <p:cNvPr id="9" name="TextBox 8">
            <a:extLst>
              <a:ext uri="{FF2B5EF4-FFF2-40B4-BE49-F238E27FC236}">
                <a16:creationId xmlns:a16="http://schemas.microsoft.com/office/drawing/2014/main" id="{39DDB097-47AB-717E-C989-AAE3B6D3FB37}"/>
              </a:ext>
            </a:extLst>
          </p:cNvPr>
          <p:cNvSpPr txBox="1"/>
          <p:nvPr/>
        </p:nvSpPr>
        <p:spPr>
          <a:xfrm>
            <a:off x="2846949" y="7086040"/>
            <a:ext cx="1148841" cy="338554"/>
          </a:xfrm>
          <a:prstGeom prst="rect">
            <a:avLst/>
          </a:prstGeom>
          <a:noFill/>
        </p:spPr>
        <p:txBody>
          <a:bodyPr wrap="none" rtlCol="0">
            <a:spAutoFit/>
          </a:bodyPr>
          <a:lstStyle/>
          <a:p>
            <a:r>
              <a:rPr lang="en-US" dirty="0"/>
              <a:t>Figure #11</a:t>
            </a:r>
          </a:p>
        </p:txBody>
      </p:sp>
      <p:sp>
        <p:nvSpPr>
          <p:cNvPr id="10" name="Content Placeholder 1">
            <a:extLst>
              <a:ext uri="{FF2B5EF4-FFF2-40B4-BE49-F238E27FC236}">
                <a16:creationId xmlns:a16="http://schemas.microsoft.com/office/drawing/2014/main" id="{22233E44-2297-B45D-B5F3-DE6B09ED816C}"/>
              </a:ext>
            </a:extLst>
          </p:cNvPr>
          <p:cNvSpPr txBox="1">
            <a:spLocks/>
          </p:cNvSpPr>
          <p:nvPr/>
        </p:nvSpPr>
        <p:spPr>
          <a:xfrm>
            <a:off x="350519" y="4417744"/>
            <a:ext cx="6156959" cy="2282280"/>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HIGH VOLTAGE BATTERY DISCONNECT w/ARROWS #462 are to be put on right side of unit exactly where disconnects are located on the battery packs and are to be on the skirts just above the lower rub rail. (Figure #11)</a:t>
            </a:r>
          </a:p>
        </p:txBody>
      </p:sp>
    </p:spTree>
    <p:extLst>
      <p:ext uri="{BB962C8B-B14F-4D97-AF65-F5344CB8AC3E}">
        <p14:creationId xmlns:p14="http://schemas.microsoft.com/office/powerpoint/2010/main" val="2289427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7</a:t>
            </a:fld>
            <a:endParaRPr lang="en-US" dirty="0"/>
          </a:p>
        </p:txBody>
      </p:sp>
      <p:sp>
        <p:nvSpPr>
          <p:cNvPr id="2" name="Content Placeholder 1">
            <a:extLst>
              <a:ext uri="{FF2B5EF4-FFF2-40B4-BE49-F238E27FC236}">
                <a16:creationId xmlns:a16="http://schemas.microsoft.com/office/drawing/2014/main" id="{2563209B-33F4-19D6-7280-013D5CB53097}"/>
              </a:ext>
            </a:extLst>
          </p:cNvPr>
          <p:cNvSpPr txBox="1">
            <a:spLocks/>
          </p:cNvSpPr>
          <p:nvPr/>
        </p:nvSpPr>
        <p:spPr>
          <a:xfrm>
            <a:off x="350519" y="290865"/>
            <a:ext cx="6156959" cy="818607"/>
          </a:xfrm>
          <a:prstGeom prst="rect">
            <a:avLst/>
          </a:prstGeom>
        </p:spPr>
        <p:txBody>
          <a:bodyPr vert="horz" lIns="82058" tIns="41029" rIns="82058" bIns="41029" rtlCol="0">
            <a:normAutofit/>
          </a:bodyPr>
          <a:lstStyle>
            <a:lvl1pPr marL="307718" indent="-307718" algn="l" defTabSz="410291" rtl="0" eaLnBrk="1" latinLnBrk="0" hangingPunct="1">
              <a:spcBef>
                <a:spcPct val="20000"/>
              </a:spcBef>
              <a:buFont typeface="Arial"/>
              <a:buChar char="•"/>
              <a:defRPr sz="1400" kern="1200">
                <a:solidFill>
                  <a:srgbClr val="80807D"/>
                </a:solidFill>
                <a:latin typeface="+mn-lt"/>
                <a:ea typeface="+mn-ea"/>
                <a:cs typeface="+mn-cs"/>
              </a:defRPr>
            </a:lvl1pPr>
            <a:lvl2pPr marL="666723" indent="-256432" algn="l" defTabSz="410291" rtl="0" eaLnBrk="1" latinLnBrk="0" hangingPunct="1">
              <a:spcBef>
                <a:spcPct val="20000"/>
              </a:spcBef>
              <a:buFont typeface="Arial"/>
              <a:buChar char="–"/>
              <a:defRPr sz="1400" kern="1200">
                <a:solidFill>
                  <a:srgbClr val="80807D"/>
                </a:solidFill>
                <a:latin typeface="+mn-lt"/>
                <a:ea typeface="+mn-ea"/>
                <a:cs typeface="+mn-cs"/>
              </a:defRPr>
            </a:lvl2pPr>
            <a:lvl3pPr marL="1025728" indent="-205146" algn="l" defTabSz="410291" rtl="0" eaLnBrk="1" latinLnBrk="0" hangingPunct="1">
              <a:spcBef>
                <a:spcPct val="20000"/>
              </a:spcBef>
              <a:buFont typeface="Arial"/>
              <a:buChar char="•"/>
              <a:defRPr sz="1400" kern="1200">
                <a:solidFill>
                  <a:srgbClr val="80807D"/>
                </a:solidFill>
                <a:latin typeface="+mn-lt"/>
                <a:ea typeface="+mn-ea"/>
                <a:cs typeface="+mn-cs"/>
              </a:defRPr>
            </a:lvl3pPr>
            <a:lvl4pPr marL="1436019" indent="-205146" algn="l" defTabSz="410291" rtl="0" eaLnBrk="1" latinLnBrk="0" hangingPunct="1">
              <a:spcBef>
                <a:spcPct val="20000"/>
              </a:spcBef>
              <a:buFont typeface="Arial"/>
              <a:buChar char="–"/>
              <a:defRPr sz="1400" kern="1200">
                <a:solidFill>
                  <a:srgbClr val="80807D"/>
                </a:solidFill>
                <a:latin typeface="+mn-lt"/>
                <a:ea typeface="+mn-ea"/>
                <a:cs typeface="+mn-cs"/>
              </a:defRPr>
            </a:lvl4pPr>
            <a:lvl5pPr marL="1846311" indent="-205146" algn="l" defTabSz="410291" rtl="0" eaLnBrk="1" latinLnBrk="0" hangingPunct="1">
              <a:spcBef>
                <a:spcPct val="20000"/>
              </a:spcBef>
              <a:buFont typeface="Arial"/>
              <a:buChar char="»"/>
              <a:defRPr sz="1400" kern="1200">
                <a:solidFill>
                  <a:srgbClr val="80807D"/>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a:lstStyle>
          <a:p>
            <a:pPr marL="0" indent="0" algn="just">
              <a:buFont typeface="Arial"/>
              <a:buNone/>
            </a:pPr>
            <a:r>
              <a:rPr lang="en-US" dirty="0"/>
              <a:t>EV CLUSTER WARNING DECAL #465 – The decal displays dash cluster warning icons with the referenced function. Decal is to be located on the bulkhead above the driver. (Figures #12 &amp; #13)</a:t>
            </a:r>
          </a:p>
          <a:p>
            <a:pPr marL="0" indent="0" algn="just">
              <a:buFont typeface="Arial"/>
              <a:buNone/>
            </a:pPr>
            <a:endParaRPr lang="en-US" dirty="0"/>
          </a:p>
        </p:txBody>
      </p:sp>
      <p:pic>
        <p:nvPicPr>
          <p:cNvPr id="1026" name="F2A200BF-1619-449F-88FB-87EF00FD7B4D" descr="IMG_4483.jpg">
            <a:extLst>
              <a:ext uri="{FF2B5EF4-FFF2-40B4-BE49-F238E27FC236}">
                <a16:creationId xmlns:a16="http://schemas.microsoft.com/office/drawing/2014/main" id="{E651DC14-F092-136C-8D43-4D9FE45ABA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843" y="1109472"/>
            <a:ext cx="2924365" cy="3899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B64B69CD-85A5-4AF1-8D21-51D4FAC38469" descr="IMG_4482.jpg">
            <a:extLst>
              <a:ext uri="{FF2B5EF4-FFF2-40B4-BE49-F238E27FC236}">
                <a16:creationId xmlns:a16="http://schemas.microsoft.com/office/drawing/2014/main" id="{3784D46F-E52B-3B31-7A26-112D08E7E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3566" y="3034664"/>
            <a:ext cx="3167396" cy="422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FCF3D8A8-B921-4B9A-070B-AFF027F68DC7}"/>
              </a:ext>
            </a:extLst>
          </p:cNvPr>
          <p:cNvSpPr txBox="1"/>
          <p:nvPr/>
        </p:nvSpPr>
        <p:spPr>
          <a:xfrm>
            <a:off x="1143974" y="5058630"/>
            <a:ext cx="1164101" cy="338554"/>
          </a:xfrm>
          <a:prstGeom prst="rect">
            <a:avLst/>
          </a:prstGeom>
          <a:noFill/>
        </p:spPr>
        <p:txBody>
          <a:bodyPr wrap="none" rtlCol="0">
            <a:spAutoFit/>
          </a:bodyPr>
          <a:lstStyle/>
          <a:p>
            <a:r>
              <a:rPr lang="en-US" dirty="0"/>
              <a:t>Figure #12</a:t>
            </a:r>
          </a:p>
        </p:txBody>
      </p:sp>
      <p:sp>
        <p:nvSpPr>
          <p:cNvPr id="5" name="TextBox 4">
            <a:extLst>
              <a:ext uri="{FF2B5EF4-FFF2-40B4-BE49-F238E27FC236}">
                <a16:creationId xmlns:a16="http://schemas.microsoft.com/office/drawing/2014/main" id="{C226E44C-3CE8-4AF9-A60C-D6F077BED12E}"/>
              </a:ext>
            </a:extLst>
          </p:cNvPr>
          <p:cNvSpPr txBox="1"/>
          <p:nvPr/>
        </p:nvSpPr>
        <p:spPr>
          <a:xfrm>
            <a:off x="4315213" y="7257859"/>
            <a:ext cx="1164101" cy="338554"/>
          </a:xfrm>
          <a:prstGeom prst="rect">
            <a:avLst/>
          </a:prstGeom>
          <a:noFill/>
        </p:spPr>
        <p:txBody>
          <a:bodyPr wrap="none" rtlCol="0">
            <a:spAutoFit/>
          </a:bodyPr>
          <a:lstStyle/>
          <a:p>
            <a:r>
              <a:rPr lang="en-US" dirty="0"/>
              <a:t>Figure #13</a:t>
            </a:r>
          </a:p>
        </p:txBody>
      </p:sp>
    </p:spTree>
    <p:extLst>
      <p:ext uri="{BB962C8B-B14F-4D97-AF65-F5344CB8AC3E}">
        <p14:creationId xmlns:p14="http://schemas.microsoft.com/office/powerpoint/2010/main" val="1605495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8</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462797FD-C062-407D-BFFC-9D56EA870F83}"/>
</file>

<file path=customXml/itemProps2.xml><?xml version="1.0" encoding="utf-8"?>
<ds:datastoreItem xmlns:ds="http://schemas.openxmlformats.org/officeDocument/2006/customXml" ds:itemID="{DD06902B-2D27-4234-8CE2-E7DF27E4440D}"/>
</file>

<file path=customXml/itemProps3.xml><?xml version="1.0" encoding="utf-8"?>
<ds:datastoreItem xmlns:ds="http://schemas.openxmlformats.org/officeDocument/2006/customXml" ds:itemID="{BAE6182A-9088-4932-8C37-343D6D77AF05}"/>
</file>

<file path=docProps/app.xml><?xml version="1.0" encoding="utf-8"?>
<Properties xmlns="http://schemas.openxmlformats.org/officeDocument/2006/extended-properties" xmlns:vt="http://schemas.openxmlformats.org/officeDocument/2006/docPropsVTypes">
  <TotalTime>6303</TotalTime>
  <Words>728</Words>
  <Application>Microsoft Office PowerPoint</Application>
  <PresentationFormat>Letter Paper (8.5x11 in)</PresentationFormat>
  <Paragraphs>87</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 Service Update  #23-0726</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84</cp:revision>
  <cp:lastPrinted>2023-07-26T13:57:52Z</cp:lastPrinted>
  <dcterms:created xsi:type="dcterms:W3CDTF">2015-10-07T13:47:43Z</dcterms:created>
  <dcterms:modified xsi:type="dcterms:W3CDTF">2023-10-20T17:29:07Z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