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68" r:id="rId3"/>
    <p:sldId id="267"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9/9/2023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9/9/2023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15553963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9/9/2023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mmcdonald@newyorkbussales.com" TargetMode="External"/><Relationship Id="rId3" Type="http://schemas.openxmlformats.org/officeDocument/2006/relationships/hyperlink" Target="mailto:jjohnston@newyorkbussales.com" TargetMode="External"/><Relationship Id="rId7" Type="http://schemas.openxmlformats.org/officeDocument/2006/relationships/hyperlink" Target="mailto:breith@newyorkbussales.com" TargetMode="External"/><Relationship Id="rId12" Type="http://schemas.openxmlformats.org/officeDocument/2006/relationships/hyperlink" Target="mailto:bshepard@newyorkbussales.com"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hyperlink" Target="mailto:blamaitis@newyorkbussales.com" TargetMode="External"/><Relationship Id="rId11" Type="http://schemas.openxmlformats.org/officeDocument/2006/relationships/hyperlink" Target="mailto:breiling@newyorkbussales.com" TargetMode="External"/><Relationship Id="rId5" Type="http://schemas.openxmlformats.org/officeDocument/2006/relationships/hyperlink" Target="mailto:rhemund@newyorkbussales.com" TargetMode="External"/><Relationship Id="rId10" Type="http://schemas.openxmlformats.org/officeDocument/2006/relationships/hyperlink" Target="mailto:dgrant@nybussales.com" TargetMode="External"/><Relationship Id="rId4" Type="http://schemas.openxmlformats.org/officeDocument/2006/relationships/image" Target="../media/image7.png"/><Relationship Id="rId9" Type="http://schemas.openxmlformats.org/officeDocument/2006/relationships/hyperlink" Target="mailto:ptucker@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 Service Update #23-0909</a:t>
            </a:r>
          </a:p>
        </p:txBody>
      </p:sp>
      <p:sp>
        <p:nvSpPr>
          <p:cNvPr id="9" name="Text Placeholder 8"/>
          <p:cNvSpPr>
            <a:spLocks noGrp="1"/>
          </p:cNvSpPr>
          <p:nvPr>
            <p:ph type="body" sz="quarter" idx="16"/>
          </p:nvPr>
        </p:nvSpPr>
        <p:spPr>
          <a:xfrm>
            <a:off x="0" y="1262063"/>
            <a:ext cx="6858000" cy="395287"/>
          </a:xfrm>
        </p:spPr>
        <p:txBody>
          <a:bodyPr>
            <a:normAutofit/>
          </a:bodyPr>
          <a:lstStyle/>
          <a:p>
            <a:r>
              <a:rPr lang="en-US" dirty="0"/>
              <a:t>Stability Light Is On  And Unit Does Not Have Stability Option</a:t>
            </a:r>
          </a:p>
        </p:txBody>
      </p:sp>
      <p:sp>
        <p:nvSpPr>
          <p:cNvPr id="3" name="Content Placeholder 2">
            <a:extLst>
              <a:ext uri="{FF2B5EF4-FFF2-40B4-BE49-F238E27FC236}">
                <a16:creationId xmlns:a16="http://schemas.microsoft.com/office/drawing/2014/main" id="{7481686E-C583-9F0F-7744-50CD5FB34C2E}"/>
              </a:ext>
            </a:extLst>
          </p:cNvPr>
          <p:cNvSpPr>
            <a:spLocks noGrp="1"/>
          </p:cNvSpPr>
          <p:nvPr>
            <p:ph sz="quarter" idx="15"/>
          </p:nvPr>
        </p:nvSpPr>
        <p:spPr>
          <a:xfrm>
            <a:off x="342900" y="4469909"/>
            <a:ext cx="6172200" cy="339725"/>
          </a:xfrm>
        </p:spPr>
        <p:txBody>
          <a:bodyPr/>
          <a:lstStyle/>
          <a:p>
            <a:pPr algn="ctr"/>
            <a:r>
              <a:rPr lang="en-US" dirty="0"/>
              <a:t>UNIT HAS A WABCO HYDRAULIC BRAKE SYSTEM</a:t>
            </a:r>
          </a:p>
        </p:txBody>
      </p:sp>
      <p:sp>
        <p:nvSpPr>
          <p:cNvPr id="6" name="Content Placeholder 5">
            <a:extLst>
              <a:ext uri="{FF2B5EF4-FFF2-40B4-BE49-F238E27FC236}">
                <a16:creationId xmlns:a16="http://schemas.microsoft.com/office/drawing/2014/main" id="{A918A243-7A2C-9A88-78CF-9F9EC6768760}"/>
              </a:ext>
            </a:extLst>
          </p:cNvPr>
          <p:cNvSpPr>
            <a:spLocks noGrp="1"/>
          </p:cNvSpPr>
          <p:nvPr>
            <p:ph sz="quarter" idx="14"/>
          </p:nvPr>
        </p:nvSpPr>
        <p:spPr>
          <a:xfrm>
            <a:off x="342900" y="4915831"/>
            <a:ext cx="6172200" cy="3095625"/>
          </a:xfrm>
        </p:spPr>
        <p:txBody>
          <a:bodyPr>
            <a:normAutofit/>
          </a:bodyPr>
          <a:lstStyle/>
          <a:p>
            <a:pPr marL="0" indent="0" algn="just">
              <a:buNone/>
            </a:pPr>
            <a:r>
              <a:rPr lang="en-US" sz="1600" dirty="0"/>
              <a:t>Unit has </a:t>
            </a:r>
            <a:r>
              <a:rPr lang="en-US" sz="1600" dirty="0" err="1"/>
              <a:t>Wabco</a:t>
            </a:r>
            <a:r>
              <a:rPr lang="en-US" sz="1600" dirty="0"/>
              <a:t> hydraulic brakes with ABS but does not have stability control yet the stability lamp pictured above is illuminated. </a:t>
            </a:r>
          </a:p>
          <a:p>
            <a:pPr marL="0" indent="0" algn="just">
              <a:buNone/>
            </a:pPr>
            <a:r>
              <a:rPr lang="en-US" sz="1600" dirty="0"/>
              <a:t>Researching it was found that the “ESC Initialization” had not been performed which:</a:t>
            </a:r>
          </a:p>
          <a:p>
            <a:pPr marL="0" indent="0" algn="just">
              <a:buNone/>
            </a:pPr>
            <a:r>
              <a:rPr lang="en-US" sz="1600" b="1" i="1" dirty="0">
                <a:solidFill>
                  <a:schemeClr val="tx1"/>
                </a:solidFill>
              </a:rPr>
              <a:t>“For vehicles equipped with an ESC lamp, the ESC lamp should be illuminated. For vehicles not equipped with an ESC lamp, the ATC lamp should be illuminated.” </a:t>
            </a:r>
          </a:p>
          <a:p>
            <a:pPr marL="0" indent="0" algn="just">
              <a:buNone/>
            </a:pPr>
            <a:r>
              <a:rPr lang="en-US" sz="1600" dirty="0"/>
              <a:t>Should the vehicle not have ESC and the lamp be illuminated the “Drive Cycle” on the next page should be performed as an “ESC Initialization” to have the lamp deactivate. </a:t>
            </a:r>
          </a:p>
        </p:txBody>
      </p:sp>
      <p:pic>
        <p:nvPicPr>
          <p:cNvPr id="1026" name="Picture 2" descr="Most Common Dashboard Warning Lights - Rhinocarhire.com">
            <a:extLst>
              <a:ext uri="{FF2B5EF4-FFF2-40B4-BE49-F238E27FC236}">
                <a16:creationId xmlns:a16="http://schemas.microsoft.com/office/drawing/2014/main" id="{355B8C8C-D301-8649-0AF8-DA1BE66576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176" y="2285056"/>
            <a:ext cx="1995678" cy="19956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WABCO Brand Name Malaysia, Perak Supplier, Suppliers, Supply, Supplies |  ASIA-MECH HYDRO-PNEUMATIC (M) SDN">
            <a:extLst>
              <a:ext uri="{FF2B5EF4-FFF2-40B4-BE49-F238E27FC236}">
                <a16:creationId xmlns:a16="http://schemas.microsoft.com/office/drawing/2014/main" id="{6B8DE609-4D02-03B8-0219-217A71C938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1526" y="2397874"/>
            <a:ext cx="3712431" cy="1952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A6C319B-5A7E-6888-B2CD-A285BCC07BA6}"/>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B726F565-A4D0-E8BA-1BE5-633C3028A7B3}"/>
              </a:ext>
            </a:extLst>
          </p:cNvPr>
          <p:cNvSpPr>
            <a:spLocks noGrp="1"/>
          </p:cNvSpPr>
          <p:nvPr>
            <p:ph sz="quarter" idx="16"/>
          </p:nvPr>
        </p:nvSpPr>
        <p:spPr>
          <a:xfrm>
            <a:off x="419440" y="573024"/>
            <a:ext cx="6019119" cy="6815328"/>
          </a:xfrm>
        </p:spPr>
        <p:txBody>
          <a:bodyPr>
            <a:normAutofit/>
          </a:bodyPr>
          <a:lstStyle/>
          <a:p>
            <a:pPr marL="0" indent="0" algn="just">
              <a:buNone/>
            </a:pPr>
            <a:r>
              <a:rPr lang="en-US" sz="1600" dirty="0"/>
              <a:t>To perform the “ESC Initialization” follow the procedure:</a:t>
            </a:r>
          </a:p>
          <a:p>
            <a:pPr marL="0" indent="0" algn="just">
              <a:buNone/>
            </a:pPr>
            <a:endParaRPr lang="en-US" sz="1600" dirty="0"/>
          </a:p>
          <a:p>
            <a:pPr marL="0" indent="0" algn="just">
              <a:buNone/>
            </a:pPr>
            <a:r>
              <a:rPr lang="en-US" sz="1600" b="1" i="1" dirty="0">
                <a:solidFill>
                  <a:schemeClr val="tx1"/>
                </a:solidFill>
              </a:rPr>
              <a:t>“Drive straight ahead for 273 yards (250 meters) at a speed of 12 MPH (20 KPH) or higher. It doesn’t need to be all at once, turns are allowed. The ECU will accumulate straight driving until the required distance has been met.</a:t>
            </a:r>
          </a:p>
          <a:p>
            <a:pPr marL="0" indent="0" algn="just">
              <a:buNone/>
            </a:pPr>
            <a:endParaRPr lang="en-US" sz="1600" b="1" i="1" dirty="0">
              <a:solidFill>
                <a:schemeClr val="tx1"/>
              </a:solidFill>
            </a:endParaRPr>
          </a:p>
          <a:p>
            <a:pPr marL="0" indent="0" algn="just">
              <a:buNone/>
            </a:pPr>
            <a:endParaRPr lang="en-US" sz="1600" b="1" i="1" dirty="0">
              <a:solidFill>
                <a:schemeClr val="tx1"/>
              </a:solidFill>
            </a:endParaRPr>
          </a:p>
          <a:p>
            <a:pPr marL="0" indent="0" algn="just">
              <a:buNone/>
            </a:pPr>
            <a:r>
              <a:rPr lang="en-US" sz="1600" b="1" i="1" dirty="0">
                <a:solidFill>
                  <a:schemeClr val="tx1"/>
                </a:solidFill>
              </a:rPr>
              <a:t>Once the required straight distance driving has been accumulated, making a turn in either direction at a speed of 12 MPH (20 KPH) or higher should turn the ESC lamp or ATC lamp off indicating the ESC Initialization is complete.”</a:t>
            </a:r>
          </a:p>
        </p:txBody>
      </p:sp>
    </p:spTree>
    <p:extLst>
      <p:ext uri="{BB962C8B-B14F-4D97-AF65-F5344CB8AC3E}">
        <p14:creationId xmlns:p14="http://schemas.microsoft.com/office/powerpoint/2010/main" val="3778879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3">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pic>
        <p:nvPicPr>
          <p:cNvPr id="10" name="Picture 9">
            <a:extLst>
              <a:ext uri="{FF2B5EF4-FFF2-40B4-BE49-F238E27FC236}">
                <a16:creationId xmlns:a16="http://schemas.microsoft.com/office/drawing/2014/main" id="{636C533C-D4CB-C767-EC6B-902C3CFD4835}"/>
              </a:ext>
            </a:extLst>
          </p:cNvPr>
          <p:cNvPicPr>
            <a:picLocks noChangeAspect="1"/>
          </p:cNvPicPr>
          <p:nvPr/>
        </p:nvPicPr>
        <p:blipFill>
          <a:blip r:embed="rId4"/>
          <a:stretch>
            <a:fillRect/>
          </a:stretch>
        </p:blipFill>
        <p:spPr>
          <a:xfrm>
            <a:off x="356790" y="278147"/>
            <a:ext cx="6084335" cy="7212193"/>
          </a:xfrm>
          <a:prstGeom prst="rect">
            <a:avLst/>
          </a:prstGeom>
        </p:spPr>
      </p:pic>
      <p:sp>
        <p:nvSpPr>
          <p:cNvPr id="11" name="TextBox 10">
            <a:extLst>
              <a:ext uri="{FF2B5EF4-FFF2-40B4-BE49-F238E27FC236}">
                <a16:creationId xmlns:a16="http://schemas.microsoft.com/office/drawing/2014/main" id="{C90D6FFF-F73C-B56F-3D4B-E0D71BB16DA3}"/>
              </a:ext>
            </a:extLst>
          </p:cNvPr>
          <p:cNvSpPr txBox="1"/>
          <p:nvPr/>
        </p:nvSpPr>
        <p:spPr>
          <a:xfrm>
            <a:off x="1803682" y="984921"/>
            <a:ext cx="3191297" cy="5909310"/>
          </a:xfrm>
          <a:prstGeom prst="rect">
            <a:avLst/>
          </a:prstGeom>
          <a:noFill/>
        </p:spPr>
        <p:txBody>
          <a:bodyPr wrap="square" rtlCol="0">
            <a:spAutoFit/>
          </a:bodyPr>
          <a:lstStyle/>
          <a:p>
            <a:pPr algn="ctr"/>
            <a:endParaRPr lang="en-US" sz="1400" b="1" dirty="0">
              <a:solidFill>
                <a:srgbClr val="0B3588"/>
              </a:solidFill>
            </a:endParaRPr>
          </a:p>
          <a:p>
            <a:pPr algn="ctr"/>
            <a:r>
              <a:rPr lang="en-US" sz="1400" b="1" dirty="0">
                <a:solidFill>
                  <a:srgbClr val="0B3588"/>
                </a:solidFill>
              </a:rPr>
              <a:t>Director of Service </a:t>
            </a:r>
          </a:p>
          <a:p>
            <a:pPr algn="ctr"/>
            <a:r>
              <a:rPr lang="en-US" sz="1400" b="1" dirty="0">
                <a:solidFill>
                  <a:srgbClr val="0B3588"/>
                </a:solidFill>
              </a:rPr>
              <a:t>Ryan Hemund </a:t>
            </a:r>
            <a:r>
              <a:rPr lang="en-US" sz="1400" dirty="0">
                <a:solidFill>
                  <a:srgbClr val="0B3588"/>
                </a:solidFill>
              </a:rPr>
              <a:t> </a:t>
            </a:r>
          </a:p>
          <a:p>
            <a:pPr algn="ctr"/>
            <a:r>
              <a:rPr lang="en-US" sz="1400" dirty="0">
                <a:solidFill>
                  <a:srgbClr val="0B3588"/>
                </a:solidFill>
                <a:hlinkClick r:id="rId5">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endParaRPr lang="en-US" sz="900"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Brian Lamaitis	</a:t>
            </a:r>
          </a:p>
          <a:p>
            <a:pPr algn="ctr"/>
            <a:r>
              <a:rPr lang="fi-FI" sz="1400" dirty="0">
                <a:solidFill>
                  <a:srgbClr val="0B3588"/>
                </a:solidFill>
                <a:hlinkClick r:id="rId6">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p>
          <a:p>
            <a:pPr algn="ct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breith@newyorkbussales.com</a:t>
            </a:r>
            <a:endParaRPr lang="fi-FI" sz="1400" dirty="0">
              <a:solidFill>
                <a:srgbClr val="0B3588"/>
              </a:solidFill>
            </a:endParaRPr>
          </a:p>
          <a:p>
            <a:pPr algn="ctr"/>
            <a:endParaRPr lang="fi-FI" sz="800" dirty="0">
              <a:solidFill>
                <a:srgbClr val="0B3588"/>
              </a:solidFill>
              <a:hlinkClick r:id="rId8"/>
            </a:endParaRPr>
          </a:p>
          <a:p>
            <a:pPr algn="ctr"/>
            <a:r>
              <a:rPr lang="fi-FI" sz="1400" dirty="0">
                <a:solidFill>
                  <a:srgbClr val="0B3588"/>
                </a:solidFill>
              </a:rPr>
              <a:t>Phil Tucker</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ptucker@newyorkbussales.com</a:t>
            </a:r>
            <a:r>
              <a:rPr lang="fi-FI" sz="1400" dirty="0">
                <a:solidFill>
                  <a:srgbClr val="0B3588"/>
                </a:solidFill>
              </a:rPr>
              <a:t> 	</a:t>
            </a:r>
            <a:endParaRPr lang="fi-FI" sz="1400" dirty="0">
              <a:solidFill>
                <a:srgbClr val="0B3588"/>
              </a:solidFill>
              <a:hlinkClick r:id="rId10"/>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1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1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14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Cherry</a:t>
            </a:r>
          </a:p>
          <a:p>
            <a:pPr algn="ctr"/>
            <a:r>
              <a:rPr lang="sv-SE" sz="1300" dirty="0">
                <a:solidFill>
                  <a:srgbClr val="0B3588"/>
                </a:solidFill>
                <a:hlinkClick r:id="rId13">
                  <a:extLst>
                    <a:ext uri="{A12FA001-AC4F-418D-AE19-62706E023703}">
                      <ahyp:hlinkClr xmlns:ahyp="http://schemas.microsoft.com/office/drawing/2018/hyperlinkcolor" val="tx"/>
                    </a:ext>
                  </a:extLst>
                </a:hlinkClick>
              </a:rPr>
              <a:t>mcherry@newyorkbussales.com</a:t>
            </a:r>
            <a:r>
              <a:rPr lang="sv-SE" sz="1300" dirty="0">
                <a:solidFill>
                  <a:srgbClr val="0B3588"/>
                </a:solidFill>
              </a:rPr>
              <a:t> </a:t>
            </a:r>
          </a:p>
        </p:txBody>
      </p:sp>
      <p:sp>
        <p:nvSpPr>
          <p:cNvPr id="12" name="Content Placeholder 3">
            <a:extLst>
              <a:ext uri="{FF2B5EF4-FFF2-40B4-BE49-F238E27FC236}">
                <a16:creationId xmlns:a16="http://schemas.microsoft.com/office/drawing/2014/main" id="{EE01DABF-1E36-78D2-6640-39EB2187AD06}"/>
              </a:ext>
            </a:extLst>
          </p:cNvPr>
          <p:cNvSpPr>
            <a:spLocks noGrp="1"/>
          </p:cNvSpPr>
          <p:nvPr>
            <p:ph sz="quarter" idx="13"/>
          </p:nvPr>
        </p:nvSpPr>
        <p:spPr>
          <a:xfrm>
            <a:off x="357539" y="308242"/>
            <a:ext cx="6083585" cy="641143"/>
          </a:xfrm>
        </p:spPr>
        <p:txBody>
          <a:bodyPr>
            <a:normAutofit/>
          </a:bodyPr>
          <a:lstStyle/>
          <a:p>
            <a:r>
              <a:rPr lang="en-US" sz="1800" dirty="0"/>
              <a:t>CONTACT ANY OF OUR SERVICE LOCATIONS WITH QUESTIONS</a:t>
            </a:r>
          </a:p>
          <a:p>
            <a:endParaRPr lang="en-US" dirty="0"/>
          </a:p>
        </p:txBody>
      </p:sp>
    </p:spTree>
    <p:extLst>
      <p:ext uri="{BB962C8B-B14F-4D97-AF65-F5344CB8AC3E}">
        <p14:creationId xmlns:p14="http://schemas.microsoft.com/office/powerpoint/2010/main" val="3435656972"/>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D34CADF2-7B42-4368-A42F-EC254407FD3A}"/>
</file>

<file path=customXml/itemProps2.xml><?xml version="1.0" encoding="utf-8"?>
<ds:datastoreItem xmlns:ds="http://schemas.openxmlformats.org/officeDocument/2006/customXml" ds:itemID="{68BEEABE-8FB7-4651-9E10-489AB6A73EA5}"/>
</file>

<file path=customXml/itemProps3.xml><?xml version="1.0" encoding="utf-8"?>
<ds:datastoreItem xmlns:ds="http://schemas.openxmlformats.org/officeDocument/2006/customXml" ds:itemID="{D8CBF4F5-1A3D-4779-A27E-2DE41456582B}"/>
</file>

<file path=docProps/app.xml><?xml version="1.0" encoding="utf-8"?>
<Properties xmlns="http://schemas.openxmlformats.org/officeDocument/2006/extended-properties" xmlns:vt="http://schemas.openxmlformats.org/officeDocument/2006/docPropsVTypes">
  <TotalTime>6253</TotalTime>
  <Words>343</Words>
  <Application>Microsoft Office PowerPoint</Application>
  <PresentationFormat>Letter Paper (8.5x11 in)</PresentationFormat>
  <Paragraphs>55</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 Service Update #23-0909</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83</cp:revision>
  <dcterms:created xsi:type="dcterms:W3CDTF">2015-10-07T13:47:43Z</dcterms:created>
  <dcterms:modified xsi:type="dcterms:W3CDTF">2023-09-09T14:45:58Z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