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handoutMasterIdLst>
    <p:handoutMasterId r:id="rId8"/>
  </p:handoutMasterIdLst>
  <p:sldIdLst>
    <p:sldId id="256" r:id="rId2"/>
    <p:sldId id="268" r:id="rId3"/>
    <p:sldId id="269" r:id="rId4"/>
    <p:sldId id="270" r:id="rId5"/>
    <p:sldId id="267" r:id="rId6"/>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12/27/2023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12/27/2023</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5</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12/27/2023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13" Type="http://schemas.openxmlformats.org/officeDocument/2006/relationships/hyperlink" Target="mailto:mmcdonald@newyork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reith@newyorkbussales.com" TargetMode="External"/><Relationship Id="rId12" Type="http://schemas.openxmlformats.org/officeDocument/2006/relationships/hyperlink" Target="mailto:bshepard@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blamaitis@newyorkbussales.com" TargetMode="External"/><Relationship Id="rId11" Type="http://schemas.openxmlformats.org/officeDocument/2006/relationships/hyperlink" Target="mailto:breiling@newyorkbussales.com" TargetMode="External"/><Relationship Id="rId5" Type="http://schemas.openxmlformats.org/officeDocument/2006/relationships/hyperlink" Target="mailto:rhemund@newyorkbussales.com" TargetMode="External"/><Relationship Id="rId10" Type="http://schemas.openxmlformats.org/officeDocument/2006/relationships/hyperlink" Target="mailto:dgrant@nybussales.com" TargetMode="External"/><Relationship Id="rId4" Type="http://schemas.openxmlformats.org/officeDocument/2006/relationships/image" Target="../media/image15.png"/><Relationship Id="rId9" Type="http://schemas.openxmlformats.org/officeDocument/2006/relationships/hyperlink" Target="mailto:ptucker@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#23-1117</a:t>
            </a:r>
          </a:p>
        </p:txBody>
      </p:sp>
      <p:sp>
        <p:nvSpPr>
          <p:cNvPr id="9" name="Text Placeholder 8"/>
          <p:cNvSpPr>
            <a:spLocks noGrp="1"/>
          </p:cNvSpPr>
          <p:nvPr>
            <p:ph type="body" sz="quarter" idx="16"/>
          </p:nvPr>
        </p:nvSpPr>
        <p:spPr>
          <a:xfrm>
            <a:off x="0" y="1262063"/>
            <a:ext cx="6858000" cy="395287"/>
          </a:xfrm>
        </p:spPr>
        <p:txBody>
          <a:bodyPr>
            <a:normAutofit fontScale="92500"/>
          </a:bodyPr>
          <a:lstStyle/>
          <a:p>
            <a:r>
              <a:rPr lang="en-US" dirty="0"/>
              <a:t>Fuel Line Heat Shield Required on Chevrolet/GM 6.6L Micro Bird</a:t>
            </a:r>
          </a:p>
        </p:txBody>
      </p:sp>
      <p:sp>
        <p:nvSpPr>
          <p:cNvPr id="3" name="Content Placeholder 2">
            <a:extLst>
              <a:ext uri="{FF2B5EF4-FFF2-40B4-BE49-F238E27FC236}">
                <a16:creationId xmlns:a16="http://schemas.microsoft.com/office/drawing/2014/main" id="{7481686E-C583-9F0F-7744-50CD5FB34C2E}"/>
              </a:ext>
            </a:extLst>
          </p:cNvPr>
          <p:cNvSpPr>
            <a:spLocks noGrp="1"/>
          </p:cNvSpPr>
          <p:nvPr>
            <p:ph sz="quarter" idx="15"/>
          </p:nvPr>
        </p:nvSpPr>
        <p:spPr>
          <a:xfrm>
            <a:off x="341884" y="3946404"/>
            <a:ext cx="6172200" cy="339725"/>
          </a:xfrm>
        </p:spPr>
        <p:txBody>
          <a:bodyPr/>
          <a:lstStyle/>
          <a:p>
            <a:pPr algn="ctr"/>
            <a:r>
              <a:rPr lang="en-US" dirty="0"/>
              <a:t>Required Fuel Line Heat Shield</a:t>
            </a:r>
          </a:p>
        </p:txBody>
      </p:sp>
      <p:sp>
        <p:nvSpPr>
          <p:cNvPr id="6" name="Content Placeholder 5">
            <a:extLst>
              <a:ext uri="{FF2B5EF4-FFF2-40B4-BE49-F238E27FC236}">
                <a16:creationId xmlns:a16="http://schemas.microsoft.com/office/drawing/2014/main" id="{A918A243-7A2C-9A88-78CF-9F9EC6768760}"/>
              </a:ext>
            </a:extLst>
          </p:cNvPr>
          <p:cNvSpPr>
            <a:spLocks noGrp="1"/>
          </p:cNvSpPr>
          <p:nvPr>
            <p:ph sz="quarter" idx="14"/>
          </p:nvPr>
        </p:nvSpPr>
        <p:spPr>
          <a:xfrm>
            <a:off x="0" y="4239748"/>
            <a:ext cx="6858000" cy="2748910"/>
          </a:xfrm>
        </p:spPr>
        <p:txBody>
          <a:bodyPr>
            <a:noAutofit/>
          </a:bodyPr>
          <a:lstStyle/>
          <a:p>
            <a:pPr marL="0" indent="0" algn="just">
              <a:buNone/>
            </a:pPr>
            <a:r>
              <a:rPr lang="en-US" dirty="0"/>
              <a:t>It was brought to us that there are gas lines located on the driver (left) side toward the rear of the transmission where the exhaust from the left bank of the engine comes across and the distance between these lines and the exhaust is closer than the NYSDOT minimum requirement of 8” (FIGURE #1). These lines are just above the transmission crossmember and the exhaust crosses just in front of the crossmember (FIGURES #2 &amp; #3)</a:t>
            </a:r>
          </a:p>
          <a:p>
            <a:pPr marL="0" indent="0" algn="just">
              <a:buNone/>
            </a:pPr>
            <a:r>
              <a:rPr lang="en-US" dirty="0"/>
              <a:t>On previously delivered units there was exhaust heat “wrap” which was applied to the exhaust in order to shield and in some cases the wrap has deteriorated or torn which required repair/replacement.</a:t>
            </a:r>
          </a:p>
          <a:p>
            <a:pPr marL="0" indent="0" algn="just">
              <a:buNone/>
            </a:pPr>
            <a:r>
              <a:rPr lang="en-US" dirty="0"/>
              <a:t>We have since designed a steel “shield” (Page #3) which we will be installing on units delivered and which we will be providing at no charge should customers choose to install.</a:t>
            </a:r>
          </a:p>
          <a:p>
            <a:pPr marL="0" indent="0" algn="just">
              <a:buNone/>
            </a:pPr>
            <a:r>
              <a:rPr lang="en-US" b="1" dirty="0">
                <a:solidFill>
                  <a:srgbClr val="0B3588"/>
                </a:solidFill>
              </a:rPr>
              <a:t>PLEASE NOTE: Heat shields are currently being fabricated and once received we will be sending them directly to customers who have purchased units and ask that they be installed per the following instructions.</a:t>
            </a:r>
          </a:p>
        </p:txBody>
      </p:sp>
      <p:pic>
        <p:nvPicPr>
          <p:cNvPr id="1026" name="Picture 2">
            <a:extLst>
              <a:ext uri="{FF2B5EF4-FFF2-40B4-BE49-F238E27FC236}">
                <a16:creationId xmlns:a16="http://schemas.microsoft.com/office/drawing/2014/main" id="{80BE6518-5D41-6396-F97C-BB7B28BE96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5731" y="1972338"/>
            <a:ext cx="3544506" cy="236300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eneral Motors Gets a New Logo as It Looks toward ...">
            <a:extLst>
              <a:ext uri="{FF2B5EF4-FFF2-40B4-BE49-F238E27FC236}">
                <a16:creationId xmlns:a16="http://schemas.microsoft.com/office/drawing/2014/main" id="{2880CF64-DF5B-7BE6-EDBA-1C28986590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3928" y="2123527"/>
            <a:ext cx="1082040" cy="108204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181CA169-B741-B938-2197-EC8EC320F3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 y="3187083"/>
            <a:ext cx="1312831" cy="834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2</a:t>
            </a:fld>
            <a:endParaRPr lang="en-US" dirty="0"/>
          </a:p>
        </p:txBody>
      </p:sp>
      <p:pic>
        <p:nvPicPr>
          <p:cNvPr id="8" name="Picture 7">
            <a:extLst>
              <a:ext uri="{FF2B5EF4-FFF2-40B4-BE49-F238E27FC236}">
                <a16:creationId xmlns:a16="http://schemas.microsoft.com/office/drawing/2014/main" id="{D1D5B957-48BD-FA06-0415-63077475D894}"/>
              </a:ext>
            </a:extLst>
          </p:cNvPr>
          <p:cNvPicPr>
            <a:picLocks noChangeAspect="1"/>
          </p:cNvPicPr>
          <p:nvPr/>
        </p:nvPicPr>
        <p:blipFill>
          <a:blip r:embed="rId2"/>
          <a:stretch>
            <a:fillRect/>
          </a:stretch>
        </p:blipFill>
        <p:spPr>
          <a:xfrm>
            <a:off x="200401" y="3532881"/>
            <a:ext cx="3252330" cy="2586926"/>
          </a:xfrm>
          <a:prstGeom prst="rect">
            <a:avLst/>
          </a:prstGeom>
        </p:spPr>
      </p:pic>
      <p:pic>
        <p:nvPicPr>
          <p:cNvPr id="10" name="Picture 9">
            <a:extLst>
              <a:ext uri="{FF2B5EF4-FFF2-40B4-BE49-F238E27FC236}">
                <a16:creationId xmlns:a16="http://schemas.microsoft.com/office/drawing/2014/main" id="{BE943773-7B87-8D4A-E404-DE95693E7C17}"/>
              </a:ext>
            </a:extLst>
          </p:cNvPr>
          <p:cNvPicPr>
            <a:picLocks noChangeAspect="1"/>
          </p:cNvPicPr>
          <p:nvPr/>
        </p:nvPicPr>
        <p:blipFill>
          <a:blip r:embed="rId3"/>
          <a:stretch>
            <a:fillRect/>
          </a:stretch>
        </p:blipFill>
        <p:spPr>
          <a:xfrm>
            <a:off x="200401" y="278147"/>
            <a:ext cx="3021335" cy="2806429"/>
          </a:xfrm>
          <a:prstGeom prst="rect">
            <a:avLst/>
          </a:prstGeom>
        </p:spPr>
      </p:pic>
      <p:sp>
        <p:nvSpPr>
          <p:cNvPr id="11" name="TextBox 10">
            <a:extLst>
              <a:ext uri="{FF2B5EF4-FFF2-40B4-BE49-F238E27FC236}">
                <a16:creationId xmlns:a16="http://schemas.microsoft.com/office/drawing/2014/main" id="{7CAF6D96-E55D-77B8-090E-B575141BA4EA}"/>
              </a:ext>
            </a:extLst>
          </p:cNvPr>
          <p:cNvSpPr txBox="1"/>
          <p:nvPr/>
        </p:nvSpPr>
        <p:spPr>
          <a:xfrm>
            <a:off x="1088942" y="3084576"/>
            <a:ext cx="1244251" cy="338554"/>
          </a:xfrm>
          <a:prstGeom prst="rect">
            <a:avLst/>
          </a:prstGeom>
          <a:noFill/>
        </p:spPr>
        <p:txBody>
          <a:bodyPr wrap="none" rtlCol="0">
            <a:spAutoFit/>
          </a:bodyPr>
          <a:lstStyle/>
          <a:p>
            <a:r>
              <a:rPr lang="en-US" dirty="0"/>
              <a:t>FIGURE #1</a:t>
            </a:r>
          </a:p>
        </p:txBody>
      </p:sp>
      <p:pic>
        <p:nvPicPr>
          <p:cNvPr id="13" name="Picture 12">
            <a:extLst>
              <a:ext uri="{FF2B5EF4-FFF2-40B4-BE49-F238E27FC236}">
                <a16:creationId xmlns:a16="http://schemas.microsoft.com/office/drawing/2014/main" id="{AB34F06A-FB9E-618E-2EBC-905A1DA39CEA}"/>
              </a:ext>
            </a:extLst>
          </p:cNvPr>
          <p:cNvPicPr>
            <a:picLocks noChangeAspect="1"/>
          </p:cNvPicPr>
          <p:nvPr/>
        </p:nvPicPr>
        <p:blipFill>
          <a:blip r:embed="rId4"/>
          <a:stretch>
            <a:fillRect/>
          </a:stretch>
        </p:blipFill>
        <p:spPr>
          <a:xfrm>
            <a:off x="3429000" y="278147"/>
            <a:ext cx="3354386" cy="2806429"/>
          </a:xfrm>
          <a:prstGeom prst="rect">
            <a:avLst/>
          </a:prstGeom>
        </p:spPr>
      </p:pic>
      <p:sp>
        <p:nvSpPr>
          <p:cNvPr id="14" name="TextBox 13">
            <a:extLst>
              <a:ext uri="{FF2B5EF4-FFF2-40B4-BE49-F238E27FC236}">
                <a16:creationId xmlns:a16="http://schemas.microsoft.com/office/drawing/2014/main" id="{598D2ABE-0CCA-5E89-C74B-E8B6BD63C776}"/>
              </a:ext>
            </a:extLst>
          </p:cNvPr>
          <p:cNvSpPr txBox="1"/>
          <p:nvPr/>
        </p:nvSpPr>
        <p:spPr>
          <a:xfrm>
            <a:off x="4401631" y="3084576"/>
            <a:ext cx="1244251" cy="338554"/>
          </a:xfrm>
          <a:prstGeom prst="rect">
            <a:avLst/>
          </a:prstGeom>
          <a:noFill/>
        </p:spPr>
        <p:txBody>
          <a:bodyPr wrap="none" rtlCol="0">
            <a:spAutoFit/>
          </a:bodyPr>
          <a:lstStyle/>
          <a:p>
            <a:r>
              <a:rPr lang="en-US" dirty="0"/>
              <a:t>FIGURE #2</a:t>
            </a:r>
          </a:p>
        </p:txBody>
      </p:sp>
      <p:sp>
        <p:nvSpPr>
          <p:cNvPr id="15" name="TextBox 14">
            <a:extLst>
              <a:ext uri="{FF2B5EF4-FFF2-40B4-BE49-F238E27FC236}">
                <a16:creationId xmlns:a16="http://schemas.microsoft.com/office/drawing/2014/main" id="{49AF5FDF-C3CD-4401-0173-5B3FB02D8BBA}"/>
              </a:ext>
            </a:extLst>
          </p:cNvPr>
          <p:cNvSpPr txBox="1"/>
          <p:nvPr/>
        </p:nvSpPr>
        <p:spPr>
          <a:xfrm>
            <a:off x="1257518" y="6143637"/>
            <a:ext cx="1244251" cy="338554"/>
          </a:xfrm>
          <a:prstGeom prst="rect">
            <a:avLst/>
          </a:prstGeom>
          <a:noFill/>
        </p:spPr>
        <p:txBody>
          <a:bodyPr wrap="none" rtlCol="0">
            <a:spAutoFit/>
          </a:bodyPr>
          <a:lstStyle/>
          <a:p>
            <a:r>
              <a:rPr lang="en-US" dirty="0"/>
              <a:t>FIGURE #3</a:t>
            </a:r>
          </a:p>
        </p:txBody>
      </p:sp>
    </p:spTree>
    <p:extLst>
      <p:ext uri="{BB962C8B-B14F-4D97-AF65-F5344CB8AC3E}">
        <p14:creationId xmlns:p14="http://schemas.microsoft.com/office/powerpoint/2010/main" val="3778879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2A5A65-1DBD-4792-0C59-37B315314E43}"/>
              </a:ext>
            </a:extLst>
          </p:cNvPr>
          <p:cNvSpPr>
            <a:spLocks noGrp="1"/>
          </p:cNvSpPr>
          <p:nvPr>
            <p:ph type="sldNum" sz="quarter" idx="12"/>
          </p:nvPr>
        </p:nvSpPr>
        <p:spPr/>
        <p:txBody>
          <a:bodyPr/>
          <a:lstStyle/>
          <a:p>
            <a:fld id="{C554EB52-A39F-1E42-ACC2-3A5CA4B651D3}" type="slidenum">
              <a:rPr lang="en-US" smtClean="0"/>
              <a:pPr/>
              <a:t>3</a:t>
            </a:fld>
            <a:endParaRPr lang="en-US" dirty="0"/>
          </a:p>
        </p:txBody>
      </p:sp>
      <p:sp>
        <p:nvSpPr>
          <p:cNvPr id="7" name="Content Placeholder 2">
            <a:extLst>
              <a:ext uri="{FF2B5EF4-FFF2-40B4-BE49-F238E27FC236}">
                <a16:creationId xmlns:a16="http://schemas.microsoft.com/office/drawing/2014/main" id="{3189BF2D-50ED-1D6F-7968-BC52A59325D5}"/>
              </a:ext>
            </a:extLst>
          </p:cNvPr>
          <p:cNvSpPr txBox="1">
            <a:spLocks/>
          </p:cNvSpPr>
          <p:nvPr/>
        </p:nvSpPr>
        <p:spPr>
          <a:xfrm>
            <a:off x="342900" y="108284"/>
            <a:ext cx="6172200" cy="339725"/>
          </a:xfrm>
          <a:prstGeom prst="rect">
            <a:avLst/>
          </a:prstGeom>
        </p:spPr>
        <p:txBody>
          <a:bodyPr vert="horz" lIns="82058" tIns="41029" rIns="82058" bIns="41029" rtlCol="0">
            <a:normAutofit fontScale="70000" lnSpcReduction="20000"/>
          </a:bodyPr>
          <a:lst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ctr">
              <a:buNone/>
            </a:pPr>
            <a:r>
              <a:rPr lang="en-US" dirty="0"/>
              <a:t> </a:t>
            </a:r>
            <a:r>
              <a:rPr lang="en-US" dirty="0">
                <a:solidFill>
                  <a:srgbClr val="0B3588"/>
                </a:solidFill>
              </a:rPr>
              <a:t>Fuel Line Heat Shield &amp; Installation Instructions</a:t>
            </a:r>
          </a:p>
        </p:txBody>
      </p:sp>
      <p:pic>
        <p:nvPicPr>
          <p:cNvPr id="9" name="Picture 8">
            <a:extLst>
              <a:ext uri="{FF2B5EF4-FFF2-40B4-BE49-F238E27FC236}">
                <a16:creationId xmlns:a16="http://schemas.microsoft.com/office/drawing/2014/main" id="{B7FFD615-0496-94D6-0176-F8AFB9C4E2F0}"/>
              </a:ext>
            </a:extLst>
          </p:cNvPr>
          <p:cNvPicPr>
            <a:picLocks noChangeAspect="1"/>
          </p:cNvPicPr>
          <p:nvPr/>
        </p:nvPicPr>
        <p:blipFill>
          <a:blip r:embed="rId2"/>
          <a:stretch>
            <a:fillRect/>
          </a:stretch>
        </p:blipFill>
        <p:spPr>
          <a:xfrm>
            <a:off x="274441" y="448009"/>
            <a:ext cx="3154559" cy="3746039"/>
          </a:xfrm>
          <a:prstGeom prst="rect">
            <a:avLst/>
          </a:prstGeom>
        </p:spPr>
      </p:pic>
      <p:sp>
        <p:nvSpPr>
          <p:cNvPr id="10" name="TextBox 9">
            <a:extLst>
              <a:ext uri="{FF2B5EF4-FFF2-40B4-BE49-F238E27FC236}">
                <a16:creationId xmlns:a16="http://schemas.microsoft.com/office/drawing/2014/main" id="{75CA3F2E-A53B-08A7-79D0-47F252ED0CF7}"/>
              </a:ext>
            </a:extLst>
          </p:cNvPr>
          <p:cNvSpPr txBox="1"/>
          <p:nvPr/>
        </p:nvSpPr>
        <p:spPr>
          <a:xfrm>
            <a:off x="3707451" y="1267968"/>
            <a:ext cx="2876108" cy="1323439"/>
          </a:xfrm>
          <a:prstGeom prst="rect">
            <a:avLst/>
          </a:prstGeom>
          <a:noFill/>
        </p:spPr>
        <p:txBody>
          <a:bodyPr wrap="none" rtlCol="0">
            <a:spAutoFit/>
          </a:bodyPr>
          <a:lstStyle/>
          <a:p>
            <a:pPr algn="ctr"/>
            <a:r>
              <a:rPr lang="en-US" dirty="0"/>
              <a:t>PARTS REQUIRED</a:t>
            </a:r>
          </a:p>
          <a:p>
            <a:pPr algn="ctr"/>
            <a:endParaRPr lang="en-US" dirty="0"/>
          </a:p>
          <a:p>
            <a:pPr algn="ctr"/>
            <a:r>
              <a:rPr lang="en-US" dirty="0"/>
              <a:t>Heat Shield Part #NYB/0051</a:t>
            </a:r>
          </a:p>
          <a:p>
            <a:pPr algn="ctr"/>
            <a:r>
              <a:rPr lang="en-US" dirty="0"/>
              <a:t>5/16” Lock Washer</a:t>
            </a:r>
          </a:p>
          <a:p>
            <a:pPr algn="ctr"/>
            <a:r>
              <a:rPr lang="en-US" dirty="0"/>
              <a:t>Bolt From Chassis X-Member</a:t>
            </a:r>
          </a:p>
        </p:txBody>
      </p:sp>
      <p:pic>
        <p:nvPicPr>
          <p:cNvPr id="12" name="Picture 11">
            <a:extLst>
              <a:ext uri="{FF2B5EF4-FFF2-40B4-BE49-F238E27FC236}">
                <a16:creationId xmlns:a16="http://schemas.microsoft.com/office/drawing/2014/main" id="{8A4B11EB-EFE2-BDC0-DF0C-BB48D275AC07}"/>
              </a:ext>
            </a:extLst>
          </p:cNvPr>
          <p:cNvPicPr>
            <a:picLocks noChangeAspect="1"/>
          </p:cNvPicPr>
          <p:nvPr/>
        </p:nvPicPr>
        <p:blipFill>
          <a:blip r:embed="rId3"/>
          <a:stretch>
            <a:fillRect/>
          </a:stretch>
        </p:blipFill>
        <p:spPr>
          <a:xfrm>
            <a:off x="413665" y="4506457"/>
            <a:ext cx="2876109" cy="3006841"/>
          </a:xfrm>
          <a:prstGeom prst="rect">
            <a:avLst/>
          </a:prstGeom>
        </p:spPr>
      </p:pic>
      <p:sp>
        <p:nvSpPr>
          <p:cNvPr id="13" name="TextBox 12">
            <a:extLst>
              <a:ext uri="{FF2B5EF4-FFF2-40B4-BE49-F238E27FC236}">
                <a16:creationId xmlns:a16="http://schemas.microsoft.com/office/drawing/2014/main" id="{217963BC-28B0-CECD-44EC-6A2978AAE97E}"/>
              </a:ext>
            </a:extLst>
          </p:cNvPr>
          <p:cNvSpPr txBox="1"/>
          <p:nvPr/>
        </p:nvSpPr>
        <p:spPr>
          <a:xfrm>
            <a:off x="3568228" y="5212762"/>
            <a:ext cx="2637260" cy="830997"/>
          </a:xfrm>
          <a:prstGeom prst="rect">
            <a:avLst/>
          </a:prstGeom>
          <a:noFill/>
        </p:spPr>
        <p:txBody>
          <a:bodyPr wrap="none" rtlCol="0">
            <a:spAutoFit/>
          </a:bodyPr>
          <a:lstStyle/>
          <a:p>
            <a:r>
              <a:rPr lang="en-US" dirty="0"/>
              <a:t>    Locate bolt in front of </a:t>
            </a:r>
          </a:p>
          <a:p>
            <a:r>
              <a:rPr lang="en-US" dirty="0"/>
              <a:t>transmission crossmember</a:t>
            </a:r>
          </a:p>
          <a:p>
            <a:r>
              <a:rPr lang="en-US" dirty="0"/>
              <a:t>       as shown in photo</a:t>
            </a:r>
          </a:p>
        </p:txBody>
      </p:sp>
    </p:spTree>
    <p:extLst>
      <p:ext uri="{BB962C8B-B14F-4D97-AF65-F5344CB8AC3E}">
        <p14:creationId xmlns:p14="http://schemas.microsoft.com/office/powerpoint/2010/main" val="557571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2A5A65-1DBD-4792-0C59-37B315314E43}"/>
              </a:ext>
            </a:extLst>
          </p:cNvPr>
          <p:cNvSpPr>
            <a:spLocks noGrp="1"/>
          </p:cNvSpPr>
          <p:nvPr>
            <p:ph type="sldNum" sz="quarter" idx="12"/>
          </p:nvPr>
        </p:nvSpPr>
        <p:spPr/>
        <p:txBody>
          <a:bodyPr/>
          <a:lstStyle/>
          <a:p>
            <a:fld id="{C554EB52-A39F-1E42-ACC2-3A5CA4B651D3}" type="slidenum">
              <a:rPr lang="en-US" smtClean="0"/>
              <a:pPr/>
              <a:t>4</a:t>
            </a:fld>
            <a:endParaRPr lang="en-US" dirty="0"/>
          </a:p>
        </p:txBody>
      </p:sp>
      <p:pic>
        <p:nvPicPr>
          <p:cNvPr id="3" name="Picture 2">
            <a:extLst>
              <a:ext uri="{FF2B5EF4-FFF2-40B4-BE49-F238E27FC236}">
                <a16:creationId xmlns:a16="http://schemas.microsoft.com/office/drawing/2014/main" id="{8D10F058-A18F-D1E4-FB15-0F8541630DEB}"/>
              </a:ext>
            </a:extLst>
          </p:cNvPr>
          <p:cNvPicPr>
            <a:picLocks noChangeAspect="1"/>
          </p:cNvPicPr>
          <p:nvPr/>
        </p:nvPicPr>
        <p:blipFill>
          <a:blip r:embed="rId2"/>
          <a:stretch>
            <a:fillRect/>
          </a:stretch>
        </p:blipFill>
        <p:spPr>
          <a:xfrm>
            <a:off x="234581" y="207455"/>
            <a:ext cx="3323005" cy="3742753"/>
          </a:xfrm>
          <a:prstGeom prst="rect">
            <a:avLst/>
          </a:prstGeom>
        </p:spPr>
      </p:pic>
      <p:pic>
        <p:nvPicPr>
          <p:cNvPr id="6" name="Picture 5">
            <a:extLst>
              <a:ext uri="{FF2B5EF4-FFF2-40B4-BE49-F238E27FC236}">
                <a16:creationId xmlns:a16="http://schemas.microsoft.com/office/drawing/2014/main" id="{C82E249D-A7C1-1575-8F37-275BDEE52293}"/>
              </a:ext>
            </a:extLst>
          </p:cNvPr>
          <p:cNvPicPr>
            <a:picLocks noChangeAspect="1"/>
          </p:cNvPicPr>
          <p:nvPr/>
        </p:nvPicPr>
        <p:blipFill>
          <a:blip r:embed="rId3"/>
          <a:stretch>
            <a:fillRect/>
          </a:stretch>
        </p:blipFill>
        <p:spPr>
          <a:xfrm>
            <a:off x="234581" y="4143059"/>
            <a:ext cx="3323005" cy="3471797"/>
          </a:xfrm>
          <a:prstGeom prst="rect">
            <a:avLst/>
          </a:prstGeom>
        </p:spPr>
      </p:pic>
      <p:sp>
        <p:nvSpPr>
          <p:cNvPr id="7" name="TextBox 6">
            <a:extLst>
              <a:ext uri="{FF2B5EF4-FFF2-40B4-BE49-F238E27FC236}">
                <a16:creationId xmlns:a16="http://schemas.microsoft.com/office/drawing/2014/main" id="{A6A225E8-5E2F-3455-3B2C-8F0CFB5A6CB8}"/>
              </a:ext>
            </a:extLst>
          </p:cNvPr>
          <p:cNvSpPr txBox="1"/>
          <p:nvPr/>
        </p:nvSpPr>
        <p:spPr>
          <a:xfrm>
            <a:off x="3932753" y="2672935"/>
            <a:ext cx="2516815" cy="2800767"/>
          </a:xfrm>
          <a:prstGeom prst="rect">
            <a:avLst/>
          </a:prstGeom>
          <a:noFill/>
        </p:spPr>
        <p:txBody>
          <a:bodyPr wrap="square" rtlCol="0">
            <a:spAutoFit/>
          </a:bodyPr>
          <a:lstStyle/>
          <a:p>
            <a:pPr algn="just"/>
            <a:r>
              <a:rPr lang="en-US" dirty="0"/>
              <a:t>- Once bolt is removed, install and position heat shield to  protect gas lines.</a:t>
            </a:r>
          </a:p>
          <a:p>
            <a:pPr algn="just"/>
            <a:endParaRPr lang="en-US" dirty="0"/>
          </a:p>
          <a:p>
            <a:pPr algn="just"/>
            <a:endParaRPr lang="en-US" dirty="0"/>
          </a:p>
          <a:p>
            <a:pPr algn="just"/>
            <a:r>
              <a:rPr lang="en-US" dirty="0"/>
              <a:t>- Using bolt which was           removed and adding the 5/16” lock washer tighten and torque to 8 ft./lbs. </a:t>
            </a:r>
          </a:p>
          <a:p>
            <a:endParaRPr lang="en-US" dirty="0"/>
          </a:p>
        </p:txBody>
      </p:sp>
    </p:spTree>
    <p:extLst>
      <p:ext uri="{BB962C8B-B14F-4D97-AF65-F5344CB8AC3E}">
        <p14:creationId xmlns:p14="http://schemas.microsoft.com/office/powerpoint/2010/main" val="3577552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54EB52-A39F-1E42-ACC2-3A5CA4B651D3}" type="slidenum">
              <a:rPr lang="en-US" smtClean="0"/>
              <a:pPr/>
              <a:t>5</a:t>
            </a:fld>
            <a:endParaRPr lang="en-US" dirty="0"/>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pic>
        <p:nvPicPr>
          <p:cNvPr id="10" name="Picture 9">
            <a:extLst>
              <a:ext uri="{FF2B5EF4-FFF2-40B4-BE49-F238E27FC236}">
                <a16:creationId xmlns:a16="http://schemas.microsoft.com/office/drawing/2014/main" id="{636C533C-D4CB-C767-EC6B-902C3CFD4835}"/>
              </a:ext>
            </a:extLst>
          </p:cNvPr>
          <p:cNvPicPr>
            <a:picLocks noChangeAspect="1"/>
          </p:cNvPicPr>
          <p:nvPr/>
        </p:nvPicPr>
        <p:blipFill>
          <a:blip r:embed="rId4"/>
          <a:stretch>
            <a:fillRect/>
          </a:stretch>
        </p:blipFill>
        <p:spPr>
          <a:xfrm>
            <a:off x="356790" y="278147"/>
            <a:ext cx="6084335" cy="7212193"/>
          </a:xfrm>
          <a:prstGeom prst="rect">
            <a:avLst/>
          </a:prstGeom>
        </p:spPr>
      </p:pic>
      <p:sp>
        <p:nvSpPr>
          <p:cNvPr id="11" name="TextBox 10">
            <a:extLst>
              <a:ext uri="{FF2B5EF4-FFF2-40B4-BE49-F238E27FC236}">
                <a16:creationId xmlns:a16="http://schemas.microsoft.com/office/drawing/2014/main" id="{C90D6FFF-F73C-B56F-3D4B-E0D71BB16DA3}"/>
              </a:ext>
            </a:extLst>
          </p:cNvPr>
          <p:cNvSpPr txBox="1"/>
          <p:nvPr/>
        </p:nvSpPr>
        <p:spPr>
          <a:xfrm>
            <a:off x="1803682" y="984921"/>
            <a:ext cx="3191297" cy="5909310"/>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5">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8"/>
            </a:endParaRPr>
          </a:p>
          <a:p>
            <a:pPr algn="ctr"/>
            <a:r>
              <a:rPr lang="fi-FI" sz="1400" dirty="0">
                <a:solidFill>
                  <a:srgbClr val="0B3588"/>
                </a:solidFill>
              </a:rPr>
              <a:t>Phil Tucker</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0"/>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Batavia: 800-463-3232</a:t>
            </a:r>
          </a:p>
          <a:p>
            <a:pPr algn="ctr"/>
            <a:endParaRPr lang="sv-SE" sz="800" dirty="0">
              <a:solidFill>
                <a:srgbClr val="0B3588"/>
              </a:solidFill>
            </a:endParaRPr>
          </a:p>
          <a:p>
            <a:pPr algn="ctr"/>
            <a:r>
              <a:rPr lang="sv-SE" sz="1400" dirty="0">
                <a:solidFill>
                  <a:srgbClr val="0B3588"/>
                </a:solidFill>
              </a:rPr>
              <a:t>Andrew Faskel</a:t>
            </a:r>
          </a:p>
          <a:p>
            <a:pPr algn="ctr"/>
            <a:r>
              <a:rPr lang="sv-SE" sz="1400" dirty="0">
                <a:solidFill>
                  <a:srgbClr val="0B3588"/>
                </a:solidFill>
                <a:hlinkClick r:id="rId12">
                  <a:extLst>
                    <a:ext uri="{A12FA001-AC4F-418D-AE19-62706E023703}">
                      <ahyp:hlinkClr xmlns:ahyp="http://schemas.microsoft.com/office/drawing/2018/hyperlinkcolor" val="tx"/>
                    </a:ext>
                  </a:extLst>
                </a:hlinkClick>
              </a:rPr>
              <a:t>afaskel@newyorkbussales.com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Cherry</a:t>
            </a:r>
          </a:p>
          <a:p>
            <a:pPr algn="ctr"/>
            <a:r>
              <a:rPr lang="sv-SE" sz="1300" dirty="0">
                <a:solidFill>
                  <a:srgbClr val="0B3588"/>
                </a:solidFill>
                <a:hlinkClick r:id="rId13">
                  <a:extLst>
                    <a:ext uri="{A12FA001-AC4F-418D-AE19-62706E023703}">
                      <ahyp:hlinkClr xmlns:ahyp="http://schemas.microsoft.com/office/drawing/2018/hyperlinkcolor" val="tx"/>
                    </a:ext>
                  </a:extLst>
                </a:hlinkClick>
              </a:rPr>
              <a:t>mcherry@newyorkbussales.com</a:t>
            </a:r>
            <a:r>
              <a:rPr lang="sv-SE" sz="1300" dirty="0">
                <a:solidFill>
                  <a:srgbClr val="0B3588"/>
                </a:solidFill>
              </a:rPr>
              <a:t> </a:t>
            </a:r>
          </a:p>
        </p:txBody>
      </p:sp>
      <p:sp>
        <p:nvSpPr>
          <p:cNvPr id="12" name="Content Placeholder 3">
            <a:extLst>
              <a:ext uri="{FF2B5EF4-FFF2-40B4-BE49-F238E27FC236}">
                <a16:creationId xmlns:a16="http://schemas.microsoft.com/office/drawing/2014/main" id="{EE01DABF-1E36-78D2-6640-39EB2187AD06}"/>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Tree>
    <p:extLst>
      <p:ext uri="{BB962C8B-B14F-4D97-AF65-F5344CB8AC3E}">
        <p14:creationId xmlns:p14="http://schemas.microsoft.com/office/powerpoint/2010/main" val="3435656972"/>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E634A38E-2C14-4F8D-A948-D8E8E4208E38}"/>
</file>

<file path=customXml/itemProps2.xml><?xml version="1.0" encoding="utf-8"?>
<ds:datastoreItem xmlns:ds="http://schemas.openxmlformats.org/officeDocument/2006/customXml" ds:itemID="{DDC8DED1-2F4A-4FB1-A37B-2A852758996A}"/>
</file>

<file path=customXml/itemProps3.xml><?xml version="1.0" encoding="utf-8"?>
<ds:datastoreItem xmlns:ds="http://schemas.openxmlformats.org/officeDocument/2006/customXml" ds:itemID="{CB224428-509F-48D1-8E76-892F085464A5}"/>
</file>

<file path=docProps/app.xml><?xml version="1.0" encoding="utf-8"?>
<Properties xmlns="http://schemas.openxmlformats.org/officeDocument/2006/extended-properties" xmlns:vt="http://schemas.openxmlformats.org/officeDocument/2006/docPropsVTypes">
  <TotalTime>7215</TotalTime>
  <Words>413</Words>
  <Application>Microsoft Office PowerPoint</Application>
  <PresentationFormat>Letter Paper (8.5x11 in)</PresentationFormat>
  <Paragraphs>67</Paragraphs>
  <Slides>5</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 Service Update #23-1117</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87</cp:revision>
  <dcterms:created xsi:type="dcterms:W3CDTF">2015-10-07T13:47:43Z</dcterms:created>
  <dcterms:modified xsi:type="dcterms:W3CDTF">2023-12-27T18:46:52Z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