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6" r:id="rId2"/>
    <p:sldId id="268" r:id="rId3"/>
    <p:sldId id="269" r:id="rId4"/>
    <p:sldId id="270" r:id="rId5"/>
    <p:sldId id="267" r:id="rId6"/>
  </p:sldIdLst>
  <p:sldSz cx="6858000" cy="9144000" type="letter"/>
  <p:notesSz cx="6858000" cy="9144000"/>
  <p:defaultTex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B35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79" d="100"/>
          <a:sy n="79" d="100"/>
        </p:scale>
        <p:origin x="302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CC383F-51E1-3D4F-B4B0-3917E0347180}" type="datetimeFigureOut">
              <a:rPr lang="en-US" smtClean="0"/>
              <a:t>12/27/2023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B4757C-0BA5-EC4C-B2BD-8AEB508D7B9B}" type="slidenum">
              <a:rPr lang="en-US" smtClean="0"/>
              <a:t>‹#›</a:t>
            </a:fld>
            <a:endParaRPr lang="en-US" dirty="0"/>
          </a:p>
        </p:txBody>
      </p:sp>
    </p:spTree>
    <p:extLst>
      <p:ext uri="{BB962C8B-B14F-4D97-AF65-F5344CB8AC3E}">
        <p14:creationId xmlns:p14="http://schemas.microsoft.com/office/powerpoint/2010/main" val="3135045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0BDDD-B561-7543-BC21-7B3E9B5D8538}" type="datetimeFigureOut">
              <a:rPr lang="en-US" smtClean="0"/>
              <a:t>12/27/2023</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54713-6AB7-CA4B-8619-5D14F8BCFE25}" type="slidenum">
              <a:rPr lang="en-US" smtClean="0"/>
              <a:t>‹#›</a:t>
            </a:fld>
            <a:endParaRPr lang="en-US" dirty="0"/>
          </a:p>
        </p:txBody>
      </p:sp>
    </p:spTree>
    <p:extLst>
      <p:ext uri="{BB962C8B-B14F-4D97-AF65-F5344CB8AC3E}">
        <p14:creationId xmlns:p14="http://schemas.microsoft.com/office/powerpoint/2010/main" val="3455064031"/>
      </p:ext>
    </p:extLst>
  </p:cSld>
  <p:clrMap bg1="lt1" tx1="dk1" bg2="lt2" tx2="dk2" accent1="accent1" accent2="accent2" accent3="accent3" accent4="accent4" accent5="accent5" accent6="accent6" hlink="hlink" folHlink="folHlink"/>
  <p:hf hdr="0" ftr="0" dt="0"/>
  <p:notesStyle>
    <a:lvl1pPr marL="0" algn="l" defTabSz="410291" rtl="0" eaLnBrk="1" latinLnBrk="0" hangingPunct="1">
      <a:defRPr sz="1100" kern="1200">
        <a:solidFill>
          <a:schemeClr val="tx1"/>
        </a:solidFill>
        <a:latin typeface="+mn-lt"/>
        <a:ea typeface="+mn-ea"/>
        <a:cs typeface="+mn-cs"/>
      </a:defRPr>
    </a:lvl1pPr>
    <a:lvl2pPr marL="410291" algn="l" defTabSz="410291" rtl="0" eaLnBrk="1" latinLnBrk="0" hangingPunct="1">
      <a:defRPr sz="1100" kern="1200">
        <a:solidFill>
          <a:schemeClr val="tx1"/>
        </a:solidFill>
        <a:latin typeface="+mn-lt"/>
        <a:ea typeface="+mn-ea"/>
        <a:cs typeface="+mn-cs"/>
      </a:defRPr>
    </a:lvl2pPr>
    <a:lvl3pPr marL="820583" algn="l" defTabSz="410291" rtl="0" eaLnBrk="1" latinLnBrk="0" hangingPunct="1">
      <a:defRPr sz="1100" kern="1200">
        <a:solidFill>
          <a:schemeClr val="tx1"/>
        </a:solidFill>
        <a:latin typeface="+mn-lt"/>
        <a:ea typeface="+mn-ea"/>
        <a:cs typeface="+mn-cs"/>
      </a:defRPr>
    </a:lvl3pPr>
    <a:lvl4pPr marL="1230874" algn="l" defTabSz="410291" rtl="0" eaLnBrk="1" latinLnBrk="0" hangingPunct="1">
      <a:defRPr sz="1100" kern="1200">
        <a:solidFill>
          <a:schemeClr val="tx1"/>
        </a:solidFill>
        <a:latin typeface="+mn-lt"/>
        <a:ea typeface="+mn-ea"/>
        <a:cs typeface="+mn-cs"/>
      </a:defRPr>
    </a:lvl4pPr>
    <a:lvl5pPr marL="1641165" algn="l" defTabSz="410291" rtl="0" eaLnBrk="1" latinLnBrk="0" hangingPunct="1">
      <a:defRPr sz="1100" kern="1200">
        <a:solidFill>
          <a:schemeClr val="tx1"/>
        </a:solidFill>
        <a:latin typeface="+mn-lt"/>
        <a:ea typeface="+mn-ea"/>
        <a:cs typeface="+mn-cs"/>
      </a:defRPr>
    </a:lvl5pPr>
    <a:lvl6pPr marL="2051456" algn="l" defTabSz="410291" rtl="0" eaLnBrk="1" latinLnBrk="0" hangingPunct="1">
      <a:defRPr sz="1100" kern="1200">
        <a:solidFill>
          <a:schemeClr val="tx1"/>
        </a:solidFill>
        <a:latin typeface="+mn-lt"/>
        <a:ea typeface="+mn-ea"/>
        <a:cs typeface="+mn-cs"/>
      </a:defRPr>
    </a:lvl6pPr>
    <a:lvl7pPr marL="2461748" algn="l" defTabSz="410291" rtl="0" eaLnBrk="1" latinLnBrk="0" hangingPunct="1">
      <a:defRPr sz="1100" kern="1200">
        <a:solidFill>
          <a:schemeClr val="tx1"/>
        </a:solidFill>
        <a:latin typeface="+mn-lt"/>
        <a:ea typeface="+mn-ea"/>
        <a:cs typeface="+mn-cs"/>
      </a:defRPr>
    </a:lvl7pPr>
    <a:lvl8pPr marL="2872039" algn="l" defTabSz="410291" rtl="0" eaLnBrk="1" latinLnBrk="0" hangingPunct="1">
      <a:defRPr sz="1100" kern="1200">
        <a:solidFill>
          <a:schemeClr val="tx1"/>
        </a:solidFill>
        <a:latin typeface="+mn-lt"/>
        <a:ea typeface="+mn-ea"/>
        <a:cs typeface="+mn-cs"/>
      </a:defRPr>
    </a:lvl8pPr>
    <a:lvl9pPr marL="3282330" algn="l" defTabSz="41029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as a table would make it easier to edit</a:t>
            </a:r>
          </a:p>
          <a:p>
            <a:endParaRPr lang="en-US" dirty="0"/>
          </a:p>
          <a:p>
            <a:r>
              <a:rPr lang="en-US" dirty="0"/>
              <a:t>Add additional pages</a:t>
            </a:r>
          </a:p>
        </p:txBody>
      </p:sp>
      <p:sp>
        <p:nvSpPr>
          <p:cNvPr id="4" name="Slide Number Placeholder 3"/>
          <p:cNvSpPr>
            <a:spLocks noGrp="1"/>
          </p:cNvSpPr>
          <p:nvPr>
            <p:ph type="sldNum" sz="quarter" idx="10"/>
          </p:nvPr>
        </p:nvSpPr>
        <p:spPr/>
        <p:txBody>
          <a:bodyPr/>
          <a:lstStyle/>
          <a:p>
            <a:fld id="{00854713-6AB7-CA4B-8619-5D14F8BCFE25}" type="slidenum">
              <a:rPr lang="en-US" smtClean="0"/>
              <a:t>5</a:t>
            </a:fld>
            <a:endParaRPr lang="en-US" dirty="0"/>
          </a:p>
        </p:txBody>
      </p:sp>
    </p:spTree>
    <p:extLst>
      <p:ext uri="{BB962C8B-B14F-4D97-AF65-F5344CB8AC3E}">
        <p14:creationId xmlns:p14="http://schemas.microsoft.com/office/powerpoint/2010/main" val="11555396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facebook.com/New-York-Bus-Sales-LLC-280877326166/timeline/" TargetMode="External"/><Relationship Id="rId7" Type="http://schemas.openxmlformats.org/officeDocument/2006/relationships/hyperlink" Target="https://twitter.com/nybussales"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hyperlink" Target="https://instagram.com/newyorkbussales/" TargetMode="External"/><Relationship Id="rId10" Type="http://schemas.openxmlformats.org/officeDocument/2006/relationships/hyperlink" Target="http://www.nyhma.org/viewforum.php?f=2&amp;start=0" TargetMode="External"/><Relationship Id="rId4" Type="http://schemas.openxmlformats.org/officeDocument/2006/relationships/image" Target="../media/image2.jpg"/><Relationship Id="rId9" Type="http://schemas.openxmlformats.org/officeDocument/2006/relationships/hyperlink" Target="http://newyorkbussales.com/"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quarter" idx="15" hasCustomPrompt="1"/>
          </p:nvPr>
        </p:nvSpPr>
        <p:spPr>
          <a:xfrm>
            <a:off x="342900" y="3825183"/>
            <a:ext cx="6172200" cy="339725"/>
          </a:xfrm>
        </p:spPr>
        <p:txBody>
          <a:bodyPr>
            <a:noAutofit/>
          </a:bodyPr>
          <a:lstStyle>
            <a:lvl1pPr marL="0" indent="0">
              <a:buNone/>
              <a:defRPr sz="1600" b="1">
                <a:solidFill>
                  <a:schemeClr val="accent1"/>
                </a:solidFill>
              </a:defRPr>
            </a:lvl1pPr>
          </a:lstStyle>
          <a:p>
            <a:pPr lvl="0"/>
            <a:r>
              <a:rPr lang="en-US" dirty="0"/>
              <a:t>CLICK TO EDIT MASTER TITLE </a:t>
            </a:r>
          </a:p>
        </p:txBody>
      </p:sp>
      <p:sp>
        <p:nvSpPr>
          <p:cNvPr id="6"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8" name="Rectangle 7"/>
          <p:cNvSpPr/>
          <p:nvPr userDrawn="1"/>
        </p:nvSpPr>
        <p:spPr>
          <a:xfrm>
            <a:off x="0" y="1249879"/>
            <a:ext cx="6858000" cy="7821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032000"/>
            <a:ext cx="6858000" cy="846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342900" y="1656936"/>
            <a:ext cx="6172200" cy="233247"/>
          </a:xfrm>
        </p:spPr>
        <p:txBody>
          <a:bodyPr>
            <a:normAutofit/>
          </a:bodyPr>
          <a:lstStyle>
            <a:lvl1pPr>
              <a:defRPr sz="1600" b="1">
                <a:solidFill>
                  <a:srgbClr val="FFFFFF"/>
                </a:solidFill>
              </a:defRPr>
            </a:lvl1pPr>
          </a:lstStyle>
          <a:p>
            <a:r>
              <a:rPr lang="en-US" dirty="0"/>
              <a:t>Click to edit subtitle</a:t>
            </a:r>
          </a:p>
        </p:txBody>
      </p:sp>
      <p:sp>
        <p:nvSpPr>
          <p:cNvPr id="16" name="Rectangle 15"/>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8"/>
            <a:ext cx="6854952" cy="1255776"/>
          </a:xfrm>
          <a:prstGeom prst="rect">
            <a:avLst/>
          </a:prstGeom>
        </p:spPr>
      </p:pic>
      <p:pic>
        <p:nvPicPr>
          <p:cNvPr id="18" name="Picture 17" descr="facebook.jpg">
            <a:hlinkClick r:id="rId3"/>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9" name="Picture 18" descr="instagram.jpg">
            <a:hlinkClick r:id="rId5"/>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20" name="Picture 19" descr="twitter.jpg">
            <a:hlinkClick r:id="rId7"/>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21" name="TextBox 20"/>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3" name="Picture Placeholder 22"/>
          <p:cNvSpPr>
            <a:spLocks noGrp="1"/>
          </p:cNvSpPr>
          <p:nvPr>
            <p:ph type="pic" sz="quarter" idx="13"/>
          </p:nvPr>
        </p:nvSpPr>
        <p:spPr>
          <a:xfrm>
            <a:off x="342900" y="2262188"/>
            <a:ext cx="6172200" cy="1390650"/>
          </a:xfrm>
        </p:spPr>
        <p:txBody>
          <a:bodyPr/>
          <a:lstStyle/>
          <a:p>
            <a:endParaRPr lang="en-US" dirty="0"/>
          </a:p>
        </p:txBody>
      </p:sp>
      <p:sp>
        <p:nvSpPr>
          <p:cNvPr id="28" name="Content Placeholder 27"/>
          <p:cNvSpPr>
            <a:spLocks noGrp="1"/>
          </p:cNvSpPr>
          <p:nvPr>
            <p:ph sz="quarter" idx="14"/>
          </p:nvPr>
        </p:nvSpPr>
        <p:spPr>
          <a:xfrm>
            <a:off x="342900" y="4330700"/>
            <a:ext cx="6172200" cy="3095625"/>
          </a:xfrm>
        </p:spPr>
        <p:txBody>
          <a:bodyPr>
            <a:norm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9"/>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10"/>
              </a:rPr>
              <a:t>New York Head Mechanic website </a:t>
            </a:r>
            <a:endParaRPr lang="en-US" sz="1000" dirty="0">
              <a:solidFill>
                <a:srgbClr val="FFFFFF"/>
              </a:solidFill>
            </a:endParaRPr>
          </a:p>
        </p:txBody>
      </p:sp>
      <p:sp>
        <p:nvSpPr>
          <p:cNvPr id="5" name="Text Placeholder 4"/>
          <p:cNvSpPr>
            <a:spLocks noGrp="1"/>
          </p:cNvSpPr>
          <p:nvPr>
            <p:ph type="body" sz="quarter" idx="16" hasCustomPrompt="1"/>
          </p:nvPr>
        </p:nvSpPr>
        <p:spPr>
          <a:xfrm>
            <a:off x="342900" y="1262063"/>
            <a:ext cx="6172200" cy="395287"/>
          </a:xfrm>
        </p:spPr>
        <p:txBody>
          <a:bodyPr>
            <a:normAutofit/>
          </a:bodyPr>
          <a:lstStyle>
            <a:lvl1pPr marL="0" indent="0" algn="ctr">
              <a:buNone/>
              <a:defRPr sz="1800" b="1">
                <a:solidFill>
                  <a:schemeClr val="bg1"/>
                </a:solidFill>
              </a:defRPr>
            </a:lvl1pPr>
          </a:lstStyle>
          <a:p>
            <a:pPr lvl="0"/>
            <a:r>
              <a:rPr lang="en-US" dirty="0"/>
              <a:t>CLICK TO EDIT SUBJECT OF EMAIL</a:t>
            </a:r>
          </a:p>
        </p:txBody>
      </p:sp>
    </p:spTree>
    <p:extLst>
      <p:ext uri="{BB962C8B-B14F-4D97-AF65-F5344CB8AC3E}">
        <p14:creationId xmlns:p14="http://schemas.microsoft.com/office/powerpoint/2010/main" val="41964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ticle Page 01">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95981" y="458938"/>
            <a:ext cx="2805113" cy="228668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8" name="Picture Placeholder 17"/>
          <p:cNvSpPr>
            <a:spLocks noGrp="1"/>
          </p:cNvSpPr>
          <p:nvPr>
            <p:ph type="pic" sz="quarter" idx="15"/>
          </p:nvPr>
        </p:nvSpPr>
        <p:spPr>
          <a:xfrm>
            <a:off x="495981" y="3071968"/>
            <a:ext cx="5994400" cy="2286000"/>
          </a:xfrm>
        </p:spPr>
        <p:txBody>
          <a:bodyPr/>
          <a:lstStyle/>
          <a:p>
            <a:endParaRPr lang="en-US" dirty="0"/>
          </a:p>
        </p:txBody>
      </p:sp>
      <p:sp>
        <p:nvSpPr>
          <p:cNvPr id="19" name="Content Placeholder 7"/>
          <p:cNvSpPr>
            <a:spLocks noGrp="1"/>
          </p:cNvSpPr>
          <p:nvPr>
            <p:ph sz="quarter" idx="16"/>
          </p:nvPr>
        </p:nvSpPr>
        <p:spPr>
          <a:xfrm>
            <a:off x="495981" y="5497820"/>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84447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cticle Page 01">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9" name="Content Placeholder 7"/>
          <p:cNvSpPr>
            <a:spLocks noGrp="1"/>
          </p:cNvSpPr>
          <p:nvPr>
            <p:ph sz="quarter" idx="16"/>
          </p:nvPr>
        </p:nvSpPr>
        <p:spPr>
          <a:xfrm>
            <a:off x="495981" y="3006201"/>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9"/>
          <p:cNvSpPr>
            <a:spLocks noGrp="1"/>
          </p:cNvSpPr>
          <p:nvPr>
            <p:ph type="pic" sz="quarter" idx="17"/>
          </p:nvPr>
        </p:nvSpPr>
        <p:spPr>
          <a:xfrm>
            <a:off x="534307" y="458938"/>
            <a:ext cx="2850243" cy="2286680"/>
          </a:xfrm>
        </p:spPr>
        <p:txBody>
          <a:bodyPr/>
          <a:lstStyle/>
          <a:p>
            <a:endParaRPr lang="en-US" dirty="0"/>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08300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60049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
        <p:nvSpPr>
          <p:cNvPr id="5" name="Content Placeholder 4"/>
          <p:cNvSpPr>
            <a:spLocks noGrp="1"/>
          </p:cNvSpPr>
          <p:nvPr>
            <p:ph sz="quarter" idx="13" hasCustomPrompt="1"/>
          </p:nvPr>
        </p:nvSpPr>
        <p:spPr>
          <a:xfrm>
            <a:off x="665163" y="1332332"/>
            <a:ext cx="5610225" cy="419100"/>
          </a:xfrm>
        </p:spPr>
        <p:txBody>
          <a:bodyPr>
            <a:noAutofit/>
          </a:bodyPr>
          <a:lstStyle>
            <a:lvl1pPr marL="0" indent="0" algn="ctr">
              <a:buNone/>
              <a:defRPr sz="1600" b="1">
                <a:solidFill>
                  <a:schemeClr val="accent2"/>
                </a:solidFill>
              </a:defRPr>
            </a:lvl1pPr>
            <a:lvl2pPr marL="410291" indent="0" algn="ctr">
              <a:buNone/>
              <a:defRPr sz="1600" b="1">
                <a:solidFill>
                  <a:schemeClr val="accent2"/>
                </a:solidFill>
              </a:defRPr>
            </a:lvl2pPr>
            <a:lvl3pPr marL="820582" indent="0" algn="ctr">
              <a:buNone/>
              <a:defRPr sz="1600" b="1">
                <a:solidFill>
                  <a:schemeClr val="accent2"/>
                </a:solidFill>
              </a:defRPr>
            </a:lvl3pPr>
            <a:lvl4pPr marL="1230873" indent="0" algn="ctr">
              <a:buNone/>
              <a:defRPr sz="1600" b="1">
                <a:solidFill>
                  <a:schemeClr val="accent2"/>
                </a:solidFill>
              </a:defRPr>
            </a:lvl4pPr>
            <a:lvl5pPr marL="1641165" indent="0" algn="ctr">
              <a:buNone/>
              <a:defRPr sz="16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3287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82058" tIns="41029" rIns="82058" bIns="41029" rtlCol="0" anchor="ctr">
            <a:normAutofit/>
          </a:bodyPr>
          <a:lstStyle/>
          <a:p>
            <a:r>
              <a:rPr lang="en-US" dirty="0"/>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82058" tIns="41029" rIns="82058" bIns="410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82058" tIns="41029" rIns="82058" bIns="41029" rtlCol="0" anchor="ctr"/>
          <a:lstStyle>
            <a:lvl1pPr algn="l">
              <a:defRPr sz="1100">
                <a:solidFill>
                  <a:schemeClr val="tx1">
                    <a:tint val="75000"/>
                  </a:schemeClr>
                </a:solidFill>
              </a:defRPr>
            </a:lvl1pPr>
          </a:lstStyle>
          <a:p>
            <a:fld id="{5EF8F550-E2BC-A143-8589-52F039787421}" type="datetime1">
              <a:rPr lang="en-US" smtClean="0"/>
              <a:t>12/27/2023</a:t>
            </a:fld>
            <a:endParaRPr lang="en-US" dirty="0"/>
          </a:p>
        </p:txBody>
      </p:sp>
      <p:sp>
        <p:nvSpPr>
          <p:cNvPr id="5" name="Footer Placeholder 4"/>
          <p:cNvSpPr>
            <a:spLocks noGrp="1"/>
          </p:cNvSpPr>
          <p:nvPr>
            <p:ph type="ftr" sz="quarter" idx="3"/>
          </p:nvPr>
        </p:nvSpPr>
        <p:spPr>
          <a:xfrm>
            <a:off x="2343150" y="8475134"/>
            <a:ext cx="2171700" cy="486834"/>
          </a:xfrm>
          <a:prstGeom prst="rect">
            <a:avLst/>
          </a:prstGeom>
        </p:spPr>
        <p:txBody>
          <a:bodyPr vert="horz" lIns="82058" tIns="41029" rIns="82058" bIns="41029" rtlCol="0" anchor="ctr"/>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82058" tIns="41029" rIns="82058" bIns="41029" rtlCol="0" anchor="ctr"/>
          <a:lstStyle>
            <a:lvl1pPr algn="r">
              <a:defRPr sz="1100">
                <a:solidFill>
                  <a:schemeClr val="tx1">
                    <a:tint val="75000"/>
                  </a:schemeClr>
                </a:solidFill>
              </a:defRPr>
            </a:lvl1pPr>
          </a:lstStyle>
          <a:p>
            <a:fld id="{C554EB52-A39F-1E42-ACC2-3A5CA4B651D3}" type="slidenum">
              <a:rPr lang="en-US" smtClean="0"/>
              <a:t>‹#›</a:t>
            </a:fld>
            <a:endParaRPr lang="en-US" dirty="0"/>
          </a:p>
        </p:txBody>
      </p:sp>
    </p:spTree>
    <p:extLst>
      <p:ext uri="{BB962C8B-B14F-4D97-AF65-F5344CB8AC3E}">
        <p14:creationId xmlns:p14="http://schemas.microsoft.com/office/powerpoint/2010/main" val="394175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p:hf hdr="0" ftr="0"/>
  <p:txStyles>
    <p:titleStyle>
      <a:lvl1pPr algn="ctr" defTabSz="410291"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410291" rtl="0" eaLnBrk="1" latinLnBrk="0" hangingPunct="1">
        <a:spcBef>
          <a:spcPct val="20000"/>
        </a:spcBef>
        <a:buFont typeface="Arial"/>
        <a:buChar char="•"/>
        <a:defRPr sz="2900" kern="1200">
          <a:solidFill>
            <a:schemeClr val="tx1"/>
          </a:solidFill>
          <a:latin typeface="+mn-lt"/>
          <a:ea typeface="+mn-ea"/>
          <a:cs typeface="+mn-cs"/>
        </a:defRPr>
      </a:lvl1pPr>
      <a:lvl2pPr marL="666723" indent="-256432" algn="l" defTabSz="410291" rtl="0" eaLnBrk="1" latinLnBrk="0" hangingPunct="1">
        <a:spcBef>
          <a:spcPct val="20000"/>
        </a:spcBef>
        <a:buFont typeface="Arial"/>
        <a:buChar char="–"/>
        <a:defRPr sz="2500" kern="1200">
          <a:solidFill>
            <a:schemeClr val="tx1"/>
          </a:solidFill>
          <a:latin typeface="+mn-lt"/>
          <a:ea typeface="+mn-ea"/>
          <a:cs typeface="+mn-cs"/>
        </a:defRPr>
      </a:lvl2pPr>
      <a:lvl3pPr marL="1025728" indent="-205146" algn="l" defTabSz="410291" rtl="0" eaLnBrk="1" latinLnBrk="0" hangingPunct="1">
        <a:spcBef>
          <a:spcPct val="20000"/>
        </a:spcBef>
        <a:buFont typeface="Arial"/>
        <a:buChar char="•"/>
        <a:defRPr sz="2200" kern="1200">
          <a:solidFill>
            <a:schemeClr val="tx1"/>
          </a:solidFill>
          <a:latin typeface="+mn-lt"/>
          <a:ea typeface="+mn-ea"/>
          <a:cs typeface="+mn-cs"/>
        </a:defRPr>
      </a:lvl3pPr>
      <a:lvl4pPr marL="1436019" indent="-205146" algn="l" defTabSz="410291" rtl="0" eaLnBrk="1" latinLnBrk="0" hangingPunct="1">
        <a:spcBef>
          <a:spcPct val="20000"/>
        </a:spcBef>
        <a:buFont typeface="Arial"/>
        <a:buChar char="–"/>
        <a:defRPr sz="1800" kern="1200">
          <a:solidFill>
            <a:schemeClr val="tx1"/>
          </a:solidFill>
          <a:latin typeface="+mn-lt"/>
          <a:ea typeface="+mn-ea"/>
          <a:cs typeface="+mn-cs"/>
        </a:defRPr>
      </a:lvl4pPr>
      <a:lvl5pPr marL="1846311" indent="-205146" algn="l" defTabSz="410291" rtl="0" eaLnBrk="1" latinLnBrk="0" hangingPunct="1">
        <a:spcBef>
          <a:spcPct val="20000"/>
        </a:spcBef>
        <a:buFont typeface="Arial"/>
        <a:buChar char="»"/>
        <a:defRPr sz="18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mailto:jlewin@nybussales.com" TargetMode="External"/><Relationship Id="rId13" Type="http://schemas.openxmlformats.org/officeDocument/2006/relationships/hyperlink" Target="mailto:mmcdonald@newyorkbussales.com" TargetMode="External"/><Relationship Id="rId3" Type="http://schemas.openxmlformats.org/officeDocument/2006/relationships/hyperlink" Target="mailto:jjohnston@newyorkbussales.com" TargetMode="External"/><Relationship Id="rId7" Type="http://schemas.openxmlformats.org/officeDocument/2006/relationships/hyperlink" Target="mailto:breith@newyorkbussales.com" TargetMode="External"/><Relationship Id="rId12" Type="http://schemas.openxmlformats.org/officeDocument/2006/relationships/hyperlink" Target="mailto:bshepard@newyorkbussales.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mailto:blamaitis@newyorkbussales.com" TargetMode="External"/><Relationship Id="rId11" Type="http://schemas.openxmlformats.org/officeDocument/2006/relationships/hyperlink" Target="mailto:breiling@newyorkbussales.com" TargetMode="External"/><Relationship Id="rId5" Type="http://schemas.openxmlformats.org/officeDocument/2006/relationships/hyperlink" Target="mailto:rhemund@newyorkbussales.com" TargetMode="External"/><Relationship Id="rId10" Type="http://schemas.openxmlformats.org/officeDocument/2006/relationships/hyperlink" Target="mailto:dgrant@nybussales.com" TargetMode="External"/><Relationship Id="rId4" Type="http://schemas.openxmlformats.org/officeDocument/2006/relationships/image" Target="../media/image15.png"/><Relationship Id="rId9" Type="http://schemas.openxmlformats.org/officeDocument/2006/relationships/hyperlink" Target="mailto:ptucker@newyorkbussal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C554EB52-A39F-1E42-ACC2-3A5CA4B651D3}" type="slidenum">
              <a:rPr lang="en-US" smtClean="0"/>
              <a:t>1</a:t>
            </a:fld>
            <a:endParaRPr lang="en-US" dirty="0"/>
          </a:p>
        </p:txBody>
      </p:sp>
      <p:sp>
        <p:nvSpPr>
          <p:cNvPr id="5" name="Title 4"/>
          <p:cNvSpPr>
            <a:spLocks noGrp="1"/>
          </p:cNvSpPr>
          <p:nvPr>
            <p:ph type="title"/>
          </p:nvPr>
        </p:nvSpPr>
        <p:spPr/>
        <p:txBody>
          <a:bodyPr>
            <a:normAutofit fontScale="90000"/>
          </a:bodyPr>
          <a:lstStyle/>
          <a:p>
            <a:r>
              <a:rPr lang="en-US" dirty="0"/>
              <a:t> Service Update #23-1117</a:t>
            </a:r>
          </a:p>
        </p:txBody>
      </p:sp>
      <p:sp>
        <p:nvSpPr>
          <p:cNvPr id="9" name="Text Placeholder 8"/>
          <p:cNvSpPr>
            <a:spLocks noGrp="1"/>
          </p:cNvSpPr>
          <p:nvPr>
            <p:ph type="body" sz="quarter" idx="16"/>
          </p:nvPr>
        </p:nvSpPr>
        <p:spPr>
          <a:xfrm>
            <a:off x="0" y="1262063"/>
            <a:ext cx="6858000" cy="395287"/>
          </a:xfrm>
        </p:spPr>
        <p:txBody>
          <a:bodyPr>
            <a:normAutofit fontScale="92500"/>
          </a:bodyPr>
          <a:lstStyle/>
          <a:p>
            <a:r>
              <a:rPr lang="en-US" dirty="0"/>
              <a:t>Fuel Line Heat Shield Required on Chevrolet/GM 6.6L Micro Bird</a:t>
            </a:r>
          </a:p>
        </p:txBody>
      </p:sp>
      <p:sp>
        <p:nvSpPr>
          <p:cNvPr id="3" name="Content Placeholder 2">
            <a:extLst>
              <a:ext uri="{FF2B5EF4-FFF2-40B4-BE49-F238E27FC236}">
                <a16:creationId xmlns:a16="http://schemas.microsoft.com/office/drawing/2014/main" id="{7481686E-C583-9F0F-7744-50CD5FB34C2E}"/>
              </a:ext>
            </a:extLst>
          </p:cNvPr>
          <p:cNvSpPr>
            <a:spLocks noGrp="1"/>
          </p:cNvSpPr>
          <p:nvPr>
            <p:ph sz="quarter" idx="15"/>
          </p:nvPr>
        </p:nvSpPr>
        <p:spPr>
          <a:xfrm>
            <a:off x="341884" y="3946404"/>
            <a:ext cx="6172200" cy="339725"/>
          </a:xfrm>
        </p:spPr>
        <p:txBody>
          <a:bodyPr/>
          <a:lstStyle/>
          <a:p>
            <a:pPr algn="ctr"/>
            <a:r>
              <a:rPr lang="en-US" dirty="0"/>
              <a:t>Required Fuel Line Heat Shield</a:t>
            </a:r>
          </a:p>
        </p:txBody>
      </p:sp>
      <p:sp>
        <p:nvSpPr>
          <p:cNvPr id="6" name="Content Placeholder 5">
            <a:extLst>
              <a:ext uri="{FF2B5EF4-FFF2-40B4-BE49-F238E27FC236}">
                <a16:creationId xmlns:a16="http://schemas.microsoft.com/office/drawing/2014/main" id="{A918A243-7A2C-9A88-78CF-9F9EC6768760}"/>
              </a:ext>
            </a:extLst>
          </p:cNvPr>
          <p:cNvSpPr>
            <a:spLocks noGrp="1"/>
          </p:cNvSpPr>
          <p:nvPr>
            <p:ph sz="quarter" idx="14"/>
          </p:nvPr>
        </p:nvSpPr>
        <p:spPr>
          <a:xfrm>
            <a:off x="0" y="4239748"/>
            <a:ext cx="6858000" cy="2748910"/>
          </a:xfrm>
        </p:spPr>
        <p:txBody>
          <a:bodyPr>
            <a:noAutofit/>
          </a:bodyPr>
          <a:lstStyle/>
          <a:p>
            <a:pPr marL="0" indent="0" algn="just">
              <a:buNone/>
            </a:pPr>
            <a:r>
              <a:rPr lang="en-US" dirty="0"/>
              <a:t>It was brought to us that there are gas lines located on the driver (left) side toward the rear of the transmission where the exhaust from the left bank of the engine comes across and the distance between these lines and the exhaust is closer than the NYSDOT minimum requirement of 8” (FIGURE #1). These lines are just above the transmission crossmember and the exhaust crosses just in front of the crossmember (FIGURES #2 &amp; #3)</a:t>
            </a:r>
          </a:p>
          <a:p>
            <a:pPr marL="0" indent="0" algn="just">
              <a:buNone/>
            </a:pPr>
            <a:r>
              <a:rPr lang="en-US" dirty="0"/>
              <a:t>On previously delivered units there was exhaust heat “wrap” which was applied to the exhaust in order to shield and in some cases the wrap has deteriorated or torn which required repair/replacement.</a:t>
            </a:r>
          </a:p>
          <a:p>
            <a:pPr marL="0" indent="0" algn="just">
              <a:buNone/>
            </a:pPr>
            <a:r>
              <a:rPr lang="en-US" dirty="0"/>
              <a:t>We have since designed a steel “shield” (Page #3) which we will be installing on units delivered and which we will be providing at no charge should customers choose to install.</a:t>
            </a:r>
          </a:p>
          <a:p>
            <a:pPr marL="0" indent="0" algn="just">
              <a:buNone/>
            </a:pPr>
            <a:r>
              <a:rPr lang="en-US" b="1" dirty="0">
                <a:solidFill>
                  <a:srgbClr val="0B3588"/>
                </a:solidFill>
              </a:rPr>
              <a:t>PLEASE NOTE: Heat shields are currently being fabricated and once received we will be sending them directly to customers who have purchased units and ask that they be installed per the following instructions.</a:t>
            </a:r>
          </a:p>
        </p:txBody>
      </p:sp>
      <p:pic>
        <p:nvPicPr>
          <p:cNvPr id="1026" name="Picture 2">
            <a:extLst>
              <a:ext uri="{FF2B5EF4-FFF2-40B4-BE49-F238E27FC236}">
                <a16:creationId xmlns:a16="http://schemas.microsoft.com/office/drawing/2014/main" id="{80BE6518-5D41-6396-F97C-BB7B28BE9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31" y="1972338"/>
            <a:ext cx="3544506" cy="23630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neral Motors Gets a New Logo as It Looks toward ...">
            <a:extLst>
              <a:ext uri="{FF2B5EF4-FFF2-40B4-BE49-F238E27FC236}">
                <a16:creationId xmlns:a16="http://schemas.microsoft.com/office/drawing/2014/main" id="{2880CF64-DF5B-7BE6-EDBA-1C2898659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928" y="2123527"/>
            <a:ext cx="1082040" cy="10820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81CA169-B741-B938-2197-EC8EC320F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 y="3187083"/>
            <a:ext cx="1312831" cy="8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5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6C319B-5A7E-6888-B2CD-A285BCC07BA6}"/>
              </a:ext>
            </a:extLst>
          </p:cNvPr>
          <p:cNvSpPr>
            <a:spLocks noGrp="1"/>
          </p:cNvSpPr>
          <p:nvPr>
            <p:ph type="sldNum" sz="quarter" idx="12"/>
          </p:nvPr>
        </p:nvSpPr>
        <p:spPr/>
        <p:txBody>
          <a:bodyPr/>
          <a:lstStyle/>
          <a:p>
            <a:fld id="{C554EB52-A39F-1E42-ACC2-3A5CA4B651D3}" type="slidenum">
              <a:rPr lang="en-US" smtClean="0"/>
              <a:pPr/>
              <a:t>2</a:t>
            </a:fld>
            <a:endParaRPr lang="en-US" dirty="0"/>
          </a:p>
        </p:txBody>
      </p:sp>
      <p:pic>
        <p:nvPicPr>
          <p:cNvPr id="8" name="Picture 7">
            <a:extLst>
              <a:ext uri="{FF2B5EF4-FFF2-40B4-BE49-F238E27FC236}">
                <a16:creationId xmlns:a16="http://schemas.microsoft.com/office/drawing/2014/main" id="{D1D5B957-48BD-FA06-0415-63077475D894}"/>
              </a:ext>
            </a:extLst>
          </p:cNvPr>
          <p:cNvPicPr>
            <a:picLocks noChangeAspect="1"/>
          </p:cNvPicPr>
          <p:nvPr/>
        </p:nvPicPr>
        <p:blipFill>
          <a:blip r:embed="rId2"/>
          <a:stretch>
            <a:fillRect/>
          </a:stretch>
        </p:blipFill>
        <p:spPr>
          <a:xfrm>
            <a:off x="200401" y="3532881"/>
            <a:ext cx="3252330" cy="2586926"/>
          </a:xfrm>
          <a:prstGeom prst="rect">
            <a:avLst/>
          </a:prstGeom>
        </p:spPr>
      </p:pic>
      <p:pic>
        <p:nvPicPr>
          <p:cNvPr id="10" name="Picture 9">
            <a:extLst>
              <a:ext uri="{FF2B5EF4-FFF2-40B4-BE49-F238E27FC236}">
                <a16:creationId xmlns:a16="http://schemas.microsoft.com/office/drawing/2014/main" id="{BE943773-7B87-8D4A-E404-DE95693E7C17}"/>
              </a:ext>
            </a:extLst>
          </p:cNvPr>
          <p:cNvPicPr>
            <a:picLocks noChangeAspect="1"/>
          </p:cNvPicPr>
          <p:nvPr/>
        </p:nvPicPr>
        <p:blipFill>
          <a:blip r:embed="rId3"/>
          <a:stretch>
            <a:fillRect/>
          </a:stretch>
        </p:blipFill>
        <p:spPr>
          <a:xfrm>
            <a:off x="200401" y="278147"/>
            <a:ext cx="3021335" cy="2806429"/>
          </a:xfrm>
          <a:prstGeom prst="rect">
            <a:avLst/>
          </a:prstGeom>
        </p:spPr>
      </p:pic>
      <p:sp>
        <p:nvSpPr>
          <p:cNvPr id="11" name="TextBox 10">
            <a:extLst>
              <a:ext uri="{FF2B5EF4-FFF2-40B4-BE49-F238E27FC236}">
                <a16:creationId xmlns:a16="http://schemas.microsoft.com/office/drawing/2014/main" id="{7CAF6D96-E55D-77B8-090E-B575141BA4EA}"/>
              </a:ext>
            </a:extLst>
          </p:cNvPr>
          <p:cNvSpPr txBox="1"/>
          <p:nvPr/>
        </p:nvSpPr>
        <p:spPr>
          <a:xfrm>
            <a:off x="1088942" y="3084576"/>
            <a:ext cx="1244251" cy="338554"/>
          </a:xfrm>
          <a:prstGeom prst="rect">
            <a:avLst/>
          </a:prstGeom>
          <a:noFill/>
        </p:spPr>
        <p:txBody>
          <a:bodyPr wrap="none" rtlCol="0">
            <a:spAutoFit/>
          </a:bodyPr>
          <a:lstStyle/>
          <a:p>
            <a:r>
              <a:rPr lang="en-US" dirty="0"/>
              <a:t>FIGURE #1</a:t>
            </a:r>
          </a:p>
        </p:txBody>
      </p:sp>
      <p:pic>
        <p:nvPicPr>
          <p:cNvPr id="13" name="Picture 12">
            <a:extLst>
              <a:ext uri="{FF2B5EF4-FFF2-40B4-BE49-F238E27FC236}">
                <a16:creationId xmlns:a16="http://schemas.microsoft.com/office/drawing/2014/main" id="{AB34F06A-FB9E-618E-2EBC-905A1DA39CEA}"/>
              </a:ext>
            </a:extLst>
          </p:cNvPr>
          <p:cNvPicPr>
            <a:picLocks noChangeAspect="1"/>
          </p:cNvPicPr>
          <p:nvPr/>
        </p:nvPicPr>
        <p:blipFill>
          <a:blip r:embed="rId4"/>
          <a:stretch>
            <a:fillRect/>
          </a:stretch>
        </p:blipFill>
        <p:spPr>
          <a:xfrm>
            <a:off x="3429000" y="278147"/>
            <a:ext cx="3354386" cy="2806429"/>
          </a:xfrm>
          <a:prstGeom prst="rect">
            <a:avLst/>
          </a:prstGeom>
        </p:spPr>
      </p:pic>
      <p:sp>
        <p:nvSpPr>
          <p:cNvPr id="14" name="TextBox 13">
            <a:extLst>
              <a:ext uri="{FF2B5EF4-FFF2-40B4-BE49-F238E27FC236}">
                <a16:creationId xmlns:a16="http://schemas.microsoft.com/office/drawing/2014/main" id="{598D2ABE-0CCA-5E89-C74B-E8B6BD63C776}"/>
              </a:ext>
            </a:extLst>
          </p:cNvPr>
          <p:cNvSpPr txBox="1"/>
          <p:nvPr/>
        </p:nvSpPr>
        <p:spPr>
          <a:xfrm>
            <a:off x="4401631" y="3084576"/>
            <a:ext cx="1244251" cy="338554"/>
          </a:xfrm>
          <a:prstGeom prst="rect">
            <a:avLst/>
          </a:prstGeom>
          <a:noFill/>
        </p:spPr>
        <p:txBody>
          <a:bodyPr wrap="none" rtlCol="0">
            <a:spAutoFit/>
          </a:bodyPr>
          <a:lstStyle/>
          <a:p>
            <a:r>
              <a:rPr lang="en-US" dirty="0"/>
              <a:t>FIGURE #2</a:t>
            </a:r>
          </a:p>
        </p:txBody>
      </p:sp>
      <p:sp>
        <p:nvSpPr>
          <p:cNvPr id="15" name="TextBox 14">
            <a:extLst>
              <a:ext uri="{FF2B5EF4-FFF2-40B4-BE49-F238E27FC236}">
                <a16:creationId xmlns:a16="http://schemas.microsoft.com/office/drawing/2014/main" id="{49AF5FDF-C3CD-4401-0173-5B3FB02D8BBA}"/>
              </a:ext>
            </a:extLst>
          </p:cNvPr>
          <p:cNvSpPr txBox="1"/>
          <p:nvPr/>
        </p:nvSpPr>
        <p:spPr>
          <a:xfrm>
            <a:off x="1257518" y="6143637"/>
            <a:ext cx="1244251" cy="338554"/>
          </a:xfrm>
          <a:prstGeom prst="rect">
            <a:avLst/>
          </a:prstGeom>
          <a:noFill/>
        </p:spPr>
        <p:txBody>
          <a:bodyPr wrap="none" rtlCol="0">
            <a:spAutoFit/>
          </a:bodyPr>
          <a:lstStyle/>
          <a:p>
            <a:r>
              <a:rPr lang="en-US" dirty="0"/>
              <a:t>FIGURE #3</a:t>
            </a:r>
          </a:p>
        </p:txBody>
      </p:sp>
    </p:spTree>
    <p:extLst>
      <p:ext uri="{BB962C8B-B14F-4D97-AF65-F5344CB8AC3E}">
        <p14:creationId xmlns:p14="http://schemas.microsoft.com/office/powerpoint/2010/main" val="377887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2A5A65-1DBD-4792-0C59-37B315314E43}"/>
              </a:ext>
            </a:extLst>
          </p:cNvPr>
          <p:cNvSpPr>
            <a:spLocks noGrp="1"/>
          </p:cNvSpPr>
          <p:nvPr>
            <p:ph type="sldNum" sz="quarter" idx="12"/>
          </p:nvPr>
        </p:nvSpPr>
        <p:spPr/>
        <p:txBody>
          <a:bodyPr/>
          <a:lstStyle/>
          <a:p>
            <a:fld id="{C554EB52-A39F-1E42-ACC2-3A5CA4B651D3}" type="slidenum">
              <a:rPr lang="en-US" smtClean="0"/>
              <a:pPr/>
              <a:t>3</a:t>
            </a:fld>
            <a:endParaRPr lang="en-US" dirty="0"/>
          </a:p>
        </p:txBody>
      </p:sp>
      <p:sp>
        <p:nvSpPr>
          <p:cNvPr id="7" name="Content Placeholder 2">
            <a:extLst>
              <a:ext uri="{FF2B5EF4-FFF2-40B4-BE49-F238E27FC236}">
                <a16:creationId xmlns:a16="http://schemas.microsoft.com/office/drawing/2014/main" id="{3189BF2D-50ED-1D6F-7968-BC52A59325D5}"/>
              </a:ext>
            </a:extLst>
          </p:cNvPr>
          <p:cNvSpPr txBox="1">
            <a:spLocks/>
          </p:cNvSpPr>
          <p:nvPr/>
        </p:nvSpPr>
        <p:spPr>
          <a:xfrm>
            <a:off x="342900" y="108284"/>
            <a:ext cx="6172200" cy="339725"/>
          </a:xfrm>
          <a:prstGeom prst="rect">
            <a:avLst/>
          </a:prstGeom>
        </p:spPr>
        <p:txBody>
          <a:bodyPr vert="horz" lIns="82058" tIns="41029" rIns="82058" bIns="41029" rtlCol="0">
            <a:normAutofit fontScale="70000" lnSpcReduction="20000"/>
          </a:bodyPr>
          <a:lstStyle>
            <a:lvl1pPr marL="307718" indent="-307718" algn="l" defTabSz="410291" rtl="0" eaLnBrk="1" latinLnBrk="0" hangingPunct="1">
              <a:spcBef>
                <a:spcPct val="20000"/>
              </a:spcBef>
              <a:buFont typeface="Arial"/>
              <a:buChar char="•"/>
              <a:defRPr sz="2900" kern="1200">
                <a:solidFill>
                  <a:schemeClr val="tx1"/>
                </a:solidFill>
                <a:latin typeface="+mn-lt"/>
                <a:ea typeface="+mn-ea"/>
                <a:cs typeface="+mn-cs"/>
              </a:defRPr>
            </a:lvl1pPr>
            <a:lvl2pPr marL="666723" indent="-256432" algn="l" defTabSz="410291" rtl="0" eaLnBrk="1" latinLnBrk="0" hangingPunct="1">
              <a:spcBef>
                <a:spcPct val="20000"/>
              </a:spcBef>
              <a:buFont typeface="Arial"/>
              <a:buChar char="–"/>
              <a:defRPr sz="2500" kern="1200">
                <a:solidFill>
                  <a:schemeClr val="tx1"/>
                </a:solidFill>
                <a:latin typeface="+mn-lt"/>
                <a:ea typeface="+mn-ea"/>
                <a:cs typeface="+mn-cs"/>
              </a:defRPr>
            </a:lvl2pPr>
            <a:lvl3pPr marL="1025728" indent="-205146" algn="l" defTabSz="410291" rtl="0" eaLnBrk="1" latinLnBrk="0" hangingPunct="1">
              <a:spcBef>
                <a:spcPct val="20000"/>
              </a:spcBef>
              <a:buFont typeface="Arial"/>
              <a:buChar char="•"/>
              <a:defRPr sz="2200" kern="1200">
                <a:solidFill>
                  <a:schemeClr val="tx1"/>
                </a:solidFill>
                <a:latin typeface="+mn-lt"/>
                <a:ea typeface="+mn-ea"/>
                <a:cs typeface="+mn-cs"/>
              </a:defRPr>
            </a:lvl3pPr>
            <a:lvl4pPr marL="1436019" indent="-205146" algn="l" defTabSz="410291" rtl="0" eaLnBrk="1" latinLnBrk="0" hangingPunct="1">
              <a:spcBef>
                <a:spcPct val="20000"/>
              </a:spcBef>
              <a:buFont typeface="Arial"/>
              <a:buChar char="–"/>
              <a:defRPr sz="1800" kern="1200">
                <a:solidFill>
                  <a:schemeClr val="tx1"/>
                </a:solidFill>
                <a:latin typeface="+mn-lt"/>
                <a:ea typeface="+mn-ea"/>
                <a:cs typeface="+mn-cs"/>
              </a:defRPr>
            </a:lvl4pPr>
            <a:lvl5pPr marL="1846311" indent="-205146" algn="l" defTabSz="410291" rtl="0" eaLnBrk="1" latinLnBrk="0" hangingPunct="1">
              <a:spcBef>
                <a:spcPct val="20000"/>
              </a:spcBef>
              <a:buFont typeface="Arial"/>
              <a:buChar char="»"/>
              <a:defRPr sz="18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dirty="0"/>
              <a:t> </a:t>
            </a:r>
            <a:r>
              <a:rPr lang="en-US" dirty="0">
                <a:solidFill>
                  <a:srgbClr val="0B3588"/>
                </a:solidFill>
              </a:rPr>
              <a:t>Fuel Line Heat Shield &amp; Installation Instructions</a:t>
            </a:r>
          </a:p>
        </p:txBody>
      </p:sp>
      <p:pic>
        <p:nvPicPr>
          <p:cNvPr id="9" name="Picture 8">
            <a:extLst>
              <a:ext uri="{FF2B5EF4-FFF2-40B4-BE49-F238E27FC236}">
                <a16:creationId xmlns:a16="http://schemas.microsoft.com/office/drawing/2014/main" id="{B7FFD615-0496-94D6-0176-F8AFB9C4E2F0}"/>
              </a:ext>
            </a:extLst>
          </p:cNvPr>
          <p:cNvPicPr>
            <a:picLocks noChangeAspect="1"/>
          </p:cNvPicPr>
          <p:nvPr/>
        </p:nvPicPr>
        <p:blipFill>
          <a:blip r:embed="rId2"/>
          <a:stretch>
            <a:fillRect/>
          </a:stretch>
        </p:blipFill>
        <p:spPr>
          <a:xfrm>
            <a:off x="274441" y="448009"/>
            <a:ext cx="3154559" cy="3746039"/>
          </a:xfrm>
          <a:prstGeom prst="rect">
            <a:avLst/>
          </a:prstGeom>
        </p:spPr>
      </p:pic>
      <p:sp>
        <p:nvSpPr>
          <p:cNvPr id="10" name="TextBox 9">
            <a:extLst>
              <a:ext uri="{FF2B5EF4-FFF2-40B4-BE49-F238E27FC236}">
                <a16:creationId xmlns:a16="http://schemas.microsoft.com/office/drawing/2014/main" id="{75CA3F2E-A53B-08A7-79D0-47F252ED0CF7}"/>
              </a:ext>
            </a:extLst>
          </p:cNvPr>
          <p:cNvSpPr txBox="1"/>
          <p:nvPr/>
        </p:nvSpPr>
        <p:spPr>
          <a:xfrm>
            <a:off x="3707451" y="1267968"/>
            <a:ext cx="2876108" cy="1323439"/>
          </a:xfrm>
          <a:prstGeom prst="rect">
            <a:avLst/>
          </a:prstGeom>
          <a:noFill/>
        </p:spPr>
        <p:txBody>
          <a:bodyPr wrap="none" rtlCol="0">
            <a:spAutoFit/>
          </a:bodyPr>
          <a:lstStyle/>
          <a:p>
            <a:pPr algn="ctr"/>
            <a:r>
              <a:rPr lang="en-US" dirty="0"/>
              <a:t>PARTS REQUIRED</a:t>
            </a:r>
          </a:p>
          <a:p>
            <a:pPr algn="ctr"/>
            <a:endParaRPr lang="en-US" dirty="0"/>
          </a:p>
          <a:p>
            <a:pPr algn="ctr"/>
            <a:r>
              <a:rPr lang="en-US" dirty="0"/>
              <a:t>Heat Shield Part #NYB/0051</a:t>
            </a:r>
          </a:p>
          <a:p>
            <a:pPr algn="ctr"/>
            <a:r>
              <a:rPr lang="en-US" dirty="0"/>
              <a:t>5/16” Lock Washer</a:t>
            </a:r>
          </a:p>
          <a:p>
            <a:pPr algn="ctr"/>
            <a:r>
              <a:rPr lang="en-US" dirty="0"/>
              <a:t>Bolt From Chassis X-Member</a:t>
            </a:r>
          </a:p>
        </p:txBody>
      </p:sp>
      <p:pic>
        <p:nvPicPr>
          <p:cNvPr id="12" name="Picture 11">
            <a:extLst>
              <a:ext uri="{FF2B5EF4-FFF2-40B4-BE49-F238E27FC236}">
                <a16:creationId xmlns:a16="http://schemas.microsoft.com/office/drawing/2014/main" id="{8A4B11EB-EFE2-BDC0-DF0C-BB48D275AC07}"/>
              </a:ext>
            </a:extLst>
          </p:cNvPr>
          <p:cNvPicPr>
            <a:picLocks noChangeAspect="1"/>
          </p:cNvPicPr>
          <p:nvPr/>
        </p:nvPicPr>
        <p:blipFill>
          <a:blip r:embed="rId3"/>
          <a:stretch>
            <a:fillRect/>
          </a:stretch>
        </p:blipFill>
        <p:spPr>
          <a:xfrm>
            <a:off x="413665" y="4506457"/>
            <a:ext cx="2876109" cy="3006841"/>
          </a:xfrm>
          <a:prstGeom prst="rect">
            <a:avLst/>
          </a:prstGeom>
        </p:spPr>
      </p:pic>
      <p:sp>
        <p:nvSpPr>
          <p:cNvPr id="13" name="TextBox 12">
            <a:extLst>
              <a:ext uri="{FF2B5EF4-FFF2-40B4-BE49-F238E27FC236}">
                <a16:creationId xmlns:a16="http://schemas.microsoft.com/office/drawing/2014/main" id="{217963BC-28B0-CECD-44EC-6A2978AAE97E}"/>
              </a:ext>
            </a:extLst>
          </p:cNvPr>
          <p:cNvSpPr txBox="1"/>
          <p:nvPr/>
        </p:nvSpPr>
        <p:spPr>
          <a:xfrm>
            <a:off x="3568228" y="5212762"/>
            <a:ext cx="2637260" cy="830997"/>
          </a:xfrm>
          <a:prstGeom prst="rect">
            <a:avLst/>
          </a:prstGeom>
          <a:noFill/>
        </p:spPr>
        <p:txBody>
          <a:bodyPr wrap="none" rtlCol="0">
            <a:spAutoFit/>
          </a:bodyPr>
          <a:lstStyle/>
          <a:p>
            <a:r>
              <a:rPr lang="en-US" dirty="0"/>
              <a:t>    Locate bolt in front of </a:t>
            </a:r>
          </a:p>
          <a:p>
            <a:r>
              <a:rPr lang="en-US" dirty="0"/>
              <a:t>transmission crossmember</a:t>
            </a:r>
          </a:p>
          <a:p>
            <a:r>
              <a:rPr lang="en-US" dirty="0"/>
              <a:t>       as shown in photo</a:t>
            </a:r>
          </a:p>
        </p:txBody>
      </p:sp>
    </p:spTree>
    <p:extLst>
      <p:ext uri="{BB962C8B-B14F-4D97-AF65-F5344CB8AC3E}">
        <p14:creationId xmlns:p14="http://schemas.microsoft.com/office/powerpoint/2010/main" val="55757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2A5A65-1DBD-4792-0C59-37B315314E43}"/>
              </a:ext>
            </a:extLst>
          </p:cNvPr>
          <p:cNvSpPr>
            <a:spLocks noGrp="1"/>
          </p:cNvSpPr>
          <p:nvPr>
            <p:ph type="sldNum" sz="quarter" idx="12"/>
          </p:nvPr>
        </p:nvSpPr>
        <p:spPr/>
        <p:txBody>
          <a:bodyPr/>
          <a:lstStyle/>
          <a:p>
            <a:fld id="{C554EB52-A39F-1E42-ACC2-3A5CA4B651D3}" type="slidenum">
              <a:rPr lang="en-US" smtClean="0"/>
              <a:pPr/>
              <a:t>4</a:t>
            </a:fld>
            <a:endParaRPr lang="en-US" dirty="0"/>
          </a:p>
        </p:txBody>
      </p:sp>
      <p:pic>
        <p:nvPicPr>
          <p:cNvPr id="3" name="Picture 2">
            <a:extLst>
              <a:ext uri="{FF2B5EF4-FFF2-40B4-BE49-F238E27FC236}">
                <a16:creationId xmlns:a16="http://schemas.microsoft.com/office/drawing/2014/main" id="{8D10F058-A18F-D1E4-FB15-0F8541630DEB}"/>
              </a:ext>
            </a:extLst>
          </p:cNvPr>
          <p:cNvPicPr>
            <a:picLocks noChangeAspect="1"/>
          </p:cNvPicPr>
          <p:nvPr/>
        </p:nvPicPr>
        <p:blipFill>
          <a:blip r:embed="rId2"/>
          <a:stretch>
            <a:fillRect/>
          </a:stretch>
        </p:blipFill>
        <p:spPr>
          <a:xfrm>
            <a:off x="234581" y="207455"/>
            <a:ext cx="3323005" cy="3742753"/>
          </a:xfrm>
          <a:prstGeom prst="rect">
            <a:avLst/>
          </a:prstGeom>
        </p:spPr>
      </p:pic>
      <p:pic>
        <p:nvPicPr>
          <p:cNvPr id="6" name="Picture 5">
            <a:extLst>
              <a:ext uri="{FF2B5EF4-FFF2-40B4-BE49-F238E27FC236}">
                <a16:creationId xmlns:a16="http://schemas.microsoft.com/office/drawing/2014/main" id="{C82E249D-A7C1-1575-8F37-275BDEE52293}"/>
              </a:ext>
            </a:extLst>
          </p:cNvPr>
          <p:cNvPicPr>
            <a:picLocks noChangeAspect="1"/>
          </p:cNvPicPr>
          <p:nvPr/>
        </p:nvPicPr>
        <p:blipFill>
          <a:blip r:embed="rId3"/>
          <a:stretch>
            <a:fillRect/>
          </a:stretch>
        </p:blipFill>
        <p:spPr>
          <a:xfrm>
            <a:off x="234581" y="4143059"/>
            <a:ext cx="3323005" cy="3471797"/>
          </a:xfrm>
          <a:prstGeom prst="rect">
            <a:avLst/>
          </a:prstGeom>
        </p:spPr>
      </p:pic>
      <p:sp>
        <p:nvSpPr>
          <p:cNvPr id="7" name="TextBox 6">
            <a:extLst>
              <a:ext uri="{FF2B5EF4-FFF2-40B4-BE49-F238E27FC236}">
                <a16:creationId xmlns:a16="http://schemas.microsoft.com/office/drawing/2014/main" id="{A6A225E8-5E2F-3455-3B2C-8F0CFB5A6CB8}"/>
              </a:ext>
            </a:extLst>
          </p:cNvPr>
          <p:cNvSpPr txBox="1"/>
          <p:nvPr/>
        </p:nvSpPr>
        <p:spPr>
          <a:xfrm>
            <a:off x="3932753" y="2672935"/>
            <a:ext cx="2516815" cy="2800767"/>
          </a:xfrm>
          <a:prstGeom prst="rect">
            <a:avLst/>
          </a:prstGeom>
          <a:noFill/>
        </p:spPr>
        <p:txBody>
          <a:bodyPr wrap="square" rtlCol="0">
            <a:spAutoFit/>
          </a:bodyPr>
          <a:lstStyle/>
          <a:p>
            <a:pPr algn="just"/>
            <a:r>
              <a:rPr lang="en-US" dirty="0"/>
              <a:t>- Once bolt is removed, install and position heat shield to  protect gas lines.</a:t>
            </a:r>
          </a:p>
          <a:p>
            <a:pPr algn="just"/>
            <a:endParaRPr lang="en-US" dirty="0"/>
          </a:p>
          <a:p>
            <a:pPr algn="just"/>
            <a:endParaRPr lang="en-US" dirty="0"/>
          </a:p>
          <a:p>
            <a:pPr algn="just"/>
            <a:r>
              <a:rPr lang="en-US" dirty="0"/>
              <a:t>- Using bolt which was           removed and adding the 5/16” lock washer tighten and torque to 8 ft./lbs. </a:t>
            </a:r>
          </a:p>
          <a:p>
            <a:endParaRPr lang="en-US" dirty="0"/>
          </a:p>
        </p:txBody>
      </p:sp>
    </p:spTree>
    <p:extLst>
      <p:ext uri="{BB962C8B-B14F-4D97-AF65-F5344CB8AC3E}">
        <p14:creationId xmlns:p14="http://schemas.microsoft.com/office/powerpoint/2010/main" val="357755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54EB52-A39F-1E42-ACC2-3A5CA4B651D3}" type="slidenum">
              <a:rPr lang="en-US" smtClean="0"/>
              <a:pPr/>
              <a:t>5</a:t>
            </a:fld>
            <a:endParaRPr lang="en-US" dirty="0"/>
          </a:p>
        </p:txBody>
      </p:sp>
      <p:sp>
        <p:nvSpPr>
          <p:cNvPr id="8" name="TextBox 7">
            <a:extLst>
              <a:ext uri="{FF2B5EF4-FFF2-40B4-BE49-F238E27FC236}">
                <a16:creationId xmlns:a16="http://schemas.microsoft.com/office/drawing/2014/main" id="{F6463A24-4FFB-4631-AF44-F2F5965455BB}"/>
              </a:ext>
            </a:extLst>
          </p:cNvPr>
          <p:cNvSpPr txBox="1"/>
          <p:nvPr/>
        </p:nvSpPr>
        <p:spPr>
          <a:xfrm>
            <a:off x="4658496" y="8303741"/>
            <a:ext cx="1782629" cy="584775"/>
          </a:xfrm>
          <a:prstGeom prst="rect">
            <a:avLst/>
          </a:prstGeom>
          <a:noFill/>
        </p:spPr>
        <p:txBody>
          <a:bodyPr wrap="square" rtlCol="0">
            <a:spAutoFit/>
          </a:bodyPr>
          <a:lstStyle/>
          <a:p>
            <a:r>
              <a:rPr lang="en-US" sz="800" b="1" dirty="0">
                <a:solidFill>
                  <a:srgbClr val="0B3588"/>
                </a:solidFill>
              </a:rPr>
              <a:t>Comments or Concerns:</a:t>
            </a:r>
          </a:p>
          <a:p>
            <a:r>
              <a:rPr lang="en-US" sz="800" dirty="0">
                <a:solidFill>
                  <a:srgbClr val="0B3588"/>
                </a:solidFill>
              </a:rPr>
              <a:t>John Johnston</a:t>
            </a:r>
          </a:p>
          <a:p>
            <a:r>
              <a:rPr lang="en-US" sz="800" dirty="0">
                <a:solidFill>
                  <a:srgbClr val="0B3588"/>
                </a:solidFill>
                <a:hlinkClick r:id="rId3">
                  <a:extLst>
                    <a:ext uri="{A12FA001-AC4F-418D-AE19-62706E023703}">
                      <ahyp:hlinkClr xmlns:ahyp="http://schemas.microsoft.com/office/drawing/2018/hyperlinkcolor" val="tx"/>
                    </a:ext>
                  </a:extLst>
                </a:hlinkClick>
              </a:rPr>
              <a:t>jjohnston@newyorkbussales.com</a:t>
            </a:r>
            <a:endParaRPr lang="en-US" sz="800" dirty="0">
              <a:solidFill>
                <a:srgbClr val="0B3588"/>
              </a:solidFill>
            </a:endParaRPr>
          </a:p>
          <a:p>
            <a:r>
              <a:rPr lang="en-US" sz="800" dirty="0">
                <a:solidFill>
                  <a:srgbClr val="0B3588"/>
                </a:solidFill>
              </a:rPr>
              <a:t>Cell 315-263-0766</a:t>
            </a:r>
          </a:p>
        </p:txBody>
      </p:sp>
      <p:pic>
        <p:nvPicPr>
          <p:cNvPr id="10" name="Picture 9">
            <a:extLst>
              <a:ext uri="{FF2B5EF4-FFF2-40B4-BE49-F238E27FC236}">
                <a16:creationId xmlns:a16="http://schemas.microsoft.com/office/drawing/2014/main" id="{636C533C-D4CB-C767-EC6B-902C3CFD4835}"/>
              </a:ext>
            </a:extLst>
          </p:cNvPr>
          <p:cNvPicPr>
            <a:picLocks noChangeAspect="1"/>
          </p:cNvPicPr>
          <p:nvPr/>
        </p:nvPicPr>
        <p:blipFill>
          <a:blip r:embed="rId4"/>
          <a:stretch>
            <a:fillRect/>
          </a:stretch>
        </p:blipFill>
        <p:spPr>
          <a:xfrm>
            <a:off x="356790" y="278147"/>
            <a:ext cx="6084335" cy="7212193"/>
          </a:xfrm>
          <a:prstGeom prst="rect">
            <a:avLst/>
          </a:prstGeom>
        </p:spPr>
      </p:pic>
      <p:sp>
        <p:nvSpPr>
          <p:cNvPr id="11" name="TextBox 10">
            <a:extLst>
              <a:ext uri="{FF2B5EF4-FFF2-40B4-BE49-F238E27FC236}">
                <a16:creationId xmlns:a16="http://schemas.microsoft.com/office/drawing/2014/main" id="{C90D6FFF-F73C-B56F-3D4B-E0D71BB16DA3}"/>
              </a:ext>
            </a:extLst>
          </p:cNvPr>
          <p:cNvSpPr txBox="1"/>
          <p:nvPr/>
        </p:nvSpPr>
        <p:spPr>
          <a:xfrm>
            <a:off x="1803682" y="984921"/>
            <a:ext cx="3191297" cy="5909310"/>
          </a:xfrm>
          <a:prstGeom prst="rect">
            <a:avLst/>
          </a:prstGeom>
          <a:noFill/>
        </p:spPr>
        <p:txBody>
          <a:bodyPr wrap="square" rtlCol="0">
            <a:spAutoFit/>
          </a:bodyPr>
          <a:lstStyle/>
          <a:p>
            <a:pPr algn="ctr"/>
            <a:endParaRPr lang="en-US" sz="1400" b="1" dirty="0">
              <a:solidFill>
                <a:srgbClr val="0B3588"/>
              </a:solidFill>
            </a:endParaRPr>
          </a:p>
          <a:p>
            <a:pPr algn="ctr"/>
            <a:r>
              <a:rPr lang="en-US" sz="1400" b="1" dirty="0">
                <a:solidFill>
                  <a:srgbClr val="0B3588"/>
                </a:solidFill>
              </a:rPr>
              <a:t>Director of Service </a:t>
            </a:r>
          </a:p>
          <a:p>
            <a:pPr algn="ctr"/>
            <a:r>
              <a:rPr lang="en-US" sz="1400" b="1" dirty="0">
                <a:solidFill>
                  <a:srgbClr val="0B3588"/>
                </a:solidFill>
              </a:rPr>
              <a:t>Ryan Hemund </a:t>
            </a:r>
            <a:r>
              <a:rPr lang="en-US" sz="1400" dirty="0">
                <a:solidFill>
                  <a:srgbClr val="0B3588"/>
                </a:solidFill>
              </a:rPr>
              <a:t> </a:t>
            </a:r>
          </a:p>
          <a:p>
            <a:pPr algn="ctr"/>
            <a:r>
              <a:rPr lang="en-US" sz="1400" dirty="0">
                <a:solidFill>
                  <a:srgbClr val="0B3588"/>
                </a:solidFill>
                <a:hlinkClick r:id="rId5">
                  <a:extLst>
                    <a:ext uri="{A12FA001-AC4F-418D-AE19-62706E023703}">
                      <ahyp:hlinkClr xmlns:ahyp="http://schemas.microsoft.com/office/drawing/2018/hyperlinkcolor" val="tx"/>
                    </a:ext>
                  </a:extLst>
                </a:hlinkClick>
              </a:rPr>
              <a:t>rhemund@newyorkbussales.com</a:t>
            </a:r>
            <a:r>
              <a:rPr lang="en-US" sz="1400" dirty="0">
                <a:solidFill>
                  <a:srgbClr val="0B3588"/>
                </a:solidFill>
              </a:rPr>
              <a:t>	</a:t>
            </a:r>
          </a:p>
          <a:p>
            <a:pPr algn="ctr"/>
            <a:endParaRPr lang="en-US" sz="900" dirty="0">
              <a:solidFill>
                <a:srgbClr val="0B3588"/>
              </a:solidFill>
            </a:endParaRPr>
          </a:p>
          <a:p>
            <a:pPr algn="ctr"/>
            <a:r>
              <a:rPr lang="fi-FI" sz="1400" b="1" dirty="0">
                <a:solidFill>
                  <a:srgbClr val="0B3588"/>
                </a:solidFill>
              </a:rPr>
              <a:t>Chittenango: 800-962-5768</a:t>
            </a:r>
          </a:p>
          <a:p>
            <a:pPr algn="ctr"/>
            <a:endParaRPr lang="fi-FI" sz="800" dirty="0">
              <a:solidFill>
                <a:srgbClr val="0B3588"/>
              </a:solidFill>
            </a:endParaRPr>
          </a:p>
          <a:p>
            <a:pPr algn="ctr"/>
            <a:r>
              <a:rPr lang="fi-FI" sz="1400" dirty="0">
                <a:solidFill>
                  <a:srgbClr val="0B3588"/>
                </a:solidFill>
              </a:rPr>
              <a:t>Brian Lamaitis	</a:t>
            </a:r>
          </a:p>
          <a:p>
            <a:pPr algn="ctr"/>
            <a:r>
              <a:rPr lang="fi-FI" sz="1400" dirty="0">
                <a:solidFill>
                  <a:srgbClr val="0B3588"/>
                </a:solidFill>
                <a:hlinkClick r:id="rId6">
                  <a:extLst>
                    <a:ext uri="{A12FA001-AC4F-418D-AE19-62706E023703}">
                      <ahyp:hlinkClr xmlns:ahyp="http://schemas.microsoft.com/office/drawing/2018/hyperlinkcolor" val="tx"/>
                    </a:ext>
                  </a:extLst>
                </a:hlinkClick>
              </a:rPr>
              <a:t>blamaitis@newyorkbussales.com</a:t>
            </a:r>
            <a:r>
              <a:rPr lang="fi-FI" sz="1400" dirty="0">
                <a:solidFill>
                  <a:srgbClr val="0B3588"/>
                </a:solidFill>
              </a:rPr>
              <a:t> </a:t>
            </a:r>
          </a:p>
          <a:p>
            <a:pPr algn="ctr"/>
            <a:endParaRPr lang="fi-FI" sz="800" dirty="0">
              <a:solidFill>
                <a:srgbClr val="0B3588"/>
              </a:solidFill>
            </a:endParaRPr>
          </a:p>
          <a:p>
            <a:pPr algn="ctr"/>
            <a:r>
              <a:rPr lang="fi-FI" sz="1400" dirty="0">
                <a:solidFill>
                  <a:srgbClr val="0B3588"/>
                </a:solidFill>
              </a:rPr>
              <a:t>Bob Reith</a:t>
            </a:r>
          </a:p>
          <a:p>
            <a:pPr algn="ctr"/>
            <a:r>
              <a:rPr lang="fi-FI" sz="1400" dirty="0">
                <a:solidFill>
                  <a:srgbClr val="0B3588"/>
                </a:solidFill>
                <a:hlinkClick r:id="rId7">
                  <a:extLst>
                    <a:ext uri="{A12FA001-AC4F-418D-AE19-62706E023703}">
                      <ahyp:hlinkClr xmlns:ahyp="http://schemas.microsoft.com/office/drawing/2018/hyperlinkcolor" val="tx"/>
                    </a:ext>
                  </a:extLst>
                </a:hlinkClick>
              </a:rPr>
              <a:t>breith@newyorkbussales.com</a:t>
            </a:r>
            <a:endParaRPr lang="fi-FI" sz="1400" dirty="0">
              <a:solidFill>
                <a:srgbClr val="0B3588"/>
              </a:solidFill>
            </a:endParaRPr>
          </a:p>
          <a:p>
            <a:pPr algn="ctr"/>
            <a:endParaRPr lang="fi-FI" sz="800" dirty="0">
              <a:solidFill>
                <a:srgbClr val="0B3588"/>
              </a:solidFill>
              <a:hlinkClick r:id="rId8"/>
            </a:endParaRPr>
          </a:p>
          <a:p>
            <a:pPr algn="ctr"/>
            <a:r>
              <a:rPr lang="fi-FI" sz="1400" dirty="0">
                <a:solidFill>
                  <a:srgbClr val="0B3588"/>
                </a:solidFill>
              </a:rPr>
              <a:t>Phil Tucker</a:t>
            </a:r>
          </a:p>
          <a:p>
            <a:pPr algn="ctr"/>
            <a:r>
              <a:rPr lang="fi-FI" sz="1400" dirty="0">
                <a:solidFill>
                  <a:srgbClr val="0B3588"/>
                </a:solidFill>
                <a:hlinkClick r:id="rId9">
                  <a:extLst>
                    <a:ext uri="{A12FA001-AC4F-418D-AE19-62706E023703}">
                      <ahyp:hlinkClr xmlns:ahyp="http://schemas.microsoft.com/office/drawing/2018/hyperlinkcolor" val="tx"/>
                    </a:ext>
                  </a:extLst>
                </a:hlinkClick>
              </a:rPr>
              <a:t>ptucker@newyorkbussales.com</a:t>
            </a:r>
            <a:r>
              <a:rPr lang="fi-FI" sz="1400" dirty="0">
                <a:solidFill>
                  <a:srgbClr val="0B3588"/>
                </a:solidFill>
              </a:rPr>
              <a:t> 	</a:t>
            </a:r>
            <a:endParaRPr lang="fi-FI" sz="1400" dirty="0">
              <a:solidFill>
                <a:srgbClr val="0B3588"/>
              </a:solidFill>
              <a:hlinkClick r:id="rId10"/>
            </a:endParaRPr>
          </a:p>
          <a:p>
            <a:pPr algn="ctr"/>
            <a:r>
              <a:rPr lang="fi-FI" sz="1400" dirty="0">
                <a:solidFill>
                  <a:srgbClr val="0B3588"/>
                </a:solidFill>
              </a:rPr>
              <a:t> 	</a:t>
            </a:r>
            <a:endParaRPr lang="fi-FI" sz="1400" b="1" dirty="0">
              <a:solidFill>
                <a:srgbClr val="0B3588"/>
              </a:solidFill>
            </a:endParaRPr>
          </a:p>
          <a:p>
            <a:pPr algn="ctr"/>
            <a:r>
              <a:rPr lang="fi-FI" sz="1400" b="1" dirty="0">
                <a:solidFill>
                  <a:srgbClr val="0B3588"/>
                </a:solidFill>
              </a:rPr>
              <a:t>Albany: 866-867-1100</a:t>
            </a:r>
          </a:p>
          <a:p>
            <a:pPr algn="ctr"/>
            <a:endParaRPr lang="fi-FI" sz="800" dirty="0">
              <a:solidFill>
                <a:srgbClr val="0B3588"/>
              </a:solidFill>
            </a:endParaRPr>
          </a:p>
          <a:p>
            <a:pPr algn="ctr"/>
            <a:r>
              <a:rPr lang="fi-FI" sz="1400" dirty="0">
                <a:solidFill>
                  <a:srgbClr val="0B3588"/>
                </a:solidFill>
              </a:rPr>
              <a:t>Ben Reiling</a:t>
            </a:r>
          </a:p>
          <a:p>
            <a:pPr algn="ctr"/>
            <a:r>
              <a:rPr lang="fi-FI" sz="1400" dirty="0">
                <a:solidFill>
                  <a:srgbClr val="0B3588"/>
                </a:solidFill>
                <a:hlinkClick r:id="rId11">
                  <a:extLst>
                    <a:ext uri="{A12FA001-AC4F-418D-AE19-62706E023703}">
                      <ahyp:hlinkClr xmlns:ahyp="http://schemas.microsoft.com/office/drawing/2018/hyperlinkcolor" val="tx"/>
                    </a:ext>
                  </a:extLst>
                </a:hlinkClick>
              </a:rPr>
              <a:t>breiling@newyorkbussales.com</a:t>
            </a:r>
            <a:endParaRPr lang="fi-FI" sz="1400" dirty="0">
              <a:solidFill>
                <a:srgbClr val="0B3588"/>
              </a:solidFill>
            </a:endParaRPr>
          </a:p>
          <a:p>
            <a:pPr algn="ctr"/>
            <a:r>
              <a:rPr lang="fi-FI" sz="1400" dirty="0">
                <a:solidFill>
                  <a:srgbClr val="0B3588"/>
                </a:solidFill>
              </a:rPr>
              <a:t> </a:t>
            </a:r>
          </a:p>
          <a:p>
            <a:pPr algn="ctr"/>
            <a:r>
              <a:rPr lang="sv-SE" sz="1400" b="1" dirty="0">
                <a:solidFill>
                  <a:srgbClr val="0B3588"/>
                </a:solidFill>
              </a:rPr>
              <a:t>Batavia: 800-463-3232</a:t>
            </a:r>
          </a:p>
          <a:p>
            <a:pPr algn="ctr"/>
            <a:endParaRPr lang="sv-SE" sz="800" dirty="0">
              <a:solidFill>
                <a:srgbClr val="0B3588"/>
              </a:solidFill>
            </a:endParaRPr>
          </a:p>
          <a:p>
            <a:pPr algn="ctr"/>
            <a:r>
              <a:rPr lang="sv-SE" sz="1400" dirty="0">
                <a:solidFill>
                  <a:srgbClr val="0B3588"/>
                </a:solidFill>
              </a:rPr>
              <a:t>Andrew Faskel</a:t>
            </a:r>
          </a:p>
          <a:p>
            <a:pPr algn="ctr"/>
            <a:r>
              <a:rPr lang="sv-SE" sz="1400" dirty="0">
                <a:solidFill>
                  <a:srgbClr val="0B3588"/>
                </a:solidFill>
                <a:hlinkClick r:id="rId12">
                  <a:extLst>
                    <a:ext uri="{A12FA001-AC4F-418D-AE19-62706E023703}">
                      <ahyp:hlinkClr xmlns:ahyp="http://schemas.microsoft.com/office/drawing/2018/hyperlinkcolor" val="tx"/>
                    </a:ext>
                  </a:extLst>
                </a:hlinkClick>
              </a:rPr>
              <a:t>afaskel@newyorkbussales.com</a:t>
            </a:r>
            <a:endParaRPr lang="sv-SE" sz="1400" dirty="0">
              <a:solidFill>
                <a:srgbClr val="0B3588"/>
              </a:solidFill>
            </a:endParaRPr>
          </a:p>
          <a:p>
            <a:pPr algn="ctr"/>
            <a:endParaRPr lang="sv-SE" sz="1400" dirty="0">
              <a:solidFill>
                <a:srgbClr val="0B3588"/>
              </a:solidFill>
            </a:endParaRPr>
          </a:p>
          <a:p>
            <a:pPr algn="ctr"/>
            <a:r>
              <a:rPr lang="sv-SE" sz="1400" b="1" dirty="0">
                <a:solidFill>
                  <a:srgbClr val="0B3588"/>
                </a:solidFill>
              </a:rPr>
              <a:t>Middletown: 845-609-7070</a:t>
            </a:r>
          </a:p>
          <a:p>
            <a:pPr algn="ctr"/>
            <a:endParaRPr lang="sv-SE" sz="800" b="1" dirty="0">
              <a:solidFill>
                <a:srgbClr val="0B3588"/>
              </a:solidFill>
            </a:endParaRPr>
          </a:p>
          <a:p>
            <a:pPr algn="ctr"/>
            <a:r>
              <a:rPr lang="sv-SE" sz="1400" dirty="0">
                <a:solidFill>
                  <a:srgbClr val="0B3588"/>
                </a:solidFill>
              </a:rPr>
              <a:t>Moncia Cherry</a:t>
            </a:r>
          </a:p>
          <a:p>
            <a:pPr algn="ctr"/>
            <a:r>
              <a:rPr lang="sv-SE" sz="1300" dirty="0">
                <a:solidFill>
                  <a:srgbClr val="0B3588"/>
                </a:solidFill>
                <a:hlinkClick r:id="rId13">
                  <a:extLst>
                    <a:ext uri="{A12FA001-AC4F-418D-AE19-62706E023703}">
                      <ahyp:hlinkClr xmlns:ahyp="http://schemas.microsoft.com/office/drawing/2018/hyperlinkcolor" val="tx"/>
                    </a:ext>
                  </a:extLst>
                </a:hlinkClick>
              </a:rPr>
              <a:t>mcherry@newyorkbussales.com</a:t>
            </a:r>
            <a:r>
              <a:rPr lang="sv-SE" sz="1300" dirty="0">
                <a:solidFill>
                  <a:srgbClr val="0B3588"/>
                </a:solidFill>
              </a:rPr>
              <a:t> </a:t>
            </a:r>
          </a:p>
        </p:txBody>
      </p:sp>
      <p:sp>
        <p:nvSpPr>
          <p:cNvPr id="12" name="Content Placeholder 3">
            <a:extLst>
              <a:ext uri="{FF2B5EF4-FFF2-40B4-BE49-F238E27FC236}">
                <a16:creationId xmlns:a16="http://schemas.microsoft.com/office/drawing/2014/main" id="{EE01DABF-1E36-78D2-6640-39EB2187AD06}"/>
              </a:ext>
            </a:extLst>
          </p:cNvPr>
          <p:cNvSpPr>
            <a:spLocks noGrp="1"/>
          </p:cNvSpPr>
          <p:nvPr>
            <p:ph sz="quarter" idx="13"/>
          </p:nvPr>
        </p:nvSpPr>
        <p:spPr>
          <a:xfrm>
            <a:off x="357539" y="308242"/>
            <a:ext cx="6083585" cy="641143"/>
          </a:xfrm>
        </p:spPr>
        <p:txBody>
          <a:bodyPr>
            <a:normAutofit/>
          </a:bodyPr>
          <a:lstStyle/>
          <a:p>
            <a:r>
              <a:rPr lang="en-US" sz="1800" dirty="0"/>
              <a:t>CONTACT ANY OF OUR SERVICE LOCATIONS WITH QUESTIONS</a:t>
            </a:r>
          </a:p>
          <a:p>
            <a:endParaRPr lang="en-US" dirty="0"/>
          </a:p>
        </p:txBody>
      </p:sp>
    </p:spTree>
    <p:extLst>
      <p:ext uri="{BB962C8B-B14F-4D97-AF65-F5344CB8AC3E}">
        <p14:creationId xmlns:p14="http://schemas.microsoft.com/office/powerpoint/2010/main" val="3435656972"/>
      </p:ext>
    </p:extLst>
  </p:cSld>
  <p:clrMapOvr>
    <a:masterClrMapping/>
  </p:clrMapOvr>
</p:sld>
</file>

<file path=ppt/theme/theme1.xml><?xml version="1.0" encoding="utf-8"?>
<a:theme xmlns:a="http://schemas.openxmlformats.org/drawingml/2006/main" name="Office Theme">
  <a:themeElements>
    <a:clrScheme name="New York Bus Sales 01">
      <a:dk1>
        <a:sysClr val="windowText" lastClr="000000"/>
      </a:dk1>
      <a:lt1>
        <a:sysClr val="window" lastClr="FFFFFF"/>
      </a:lt1>
      <a:dk2>
        <a:srgbClr val="80807D"/>
      </a:dk2>
      <a:lt2>
        <a:srgbClr val="EEECE1"/>
      </a:lt2>
      <a:accent1>
        <a:srgbClr val="0048BD"/>
      </a:accent1>
      <a:accent2>
        <a:srgbClr val="0B3588"/>
      </a:accent2>
      <a:accent3>
        <a:srgbClr val="FFCD34"/>
      </a:accent3>
      <a:accent4>
        <a:srgbClr val="FF9900"/>
      </a:accent4>
      <a:accent5>
        <a:srgbClr val="B03330"/>
      </a:accent5>
      <a:accent6>
        <a:srgbClr val="82C359"/>
      </a:accent6>
      <a:hlink>
        <a:srgbClr val="3399FF"/>
      </a:hlink>
      <a:folHlink>
        <a:srgbClr val="0B35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55F8D7A656304F8D7C261D54F5FAF5" ma:contentTypeVersion="18" ma:contentTypeDescription="Create a new document." ma:contentTypeScope="" ma:versionID="fa98f9db843fbd0382f7936248e956c2">
  <xsd:schema xmlns:xsd="http://www.w3.org/2001/XMLSchema" xmlns:xs="http://www.w3.org/2001/XMLSchema" xmlns:p="http://schemas.microsoft.com/office/2006/metadata/properties" xmlns:ns2="6ee98f41-a178-4933-bc91-9575cba1a2c1" targetNamespace="http://schemas.microsoft.com/office/2006/metadata/properties" ma:root="true" ma:fieldsID="788bfafc40703ea5467cc1e9ae335306" ns2:_="">
    <xsd:import namespace="6ee98f41-a178-4933-bc91-9575cba1a2c1"/>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igrationWizIdPermissionLevels" minOccurs="0"/>
                <xsd:element ref="ns2:MigrationWizIdDocumentLibraryPermissions" minOccurs="0"/>
                <xsd:element ref="ns2:MigrationWizIdSecurityGroup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98f41-a178-4933-bc91-9575cba1a2c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e33658f-19da-4b7d-b662-bcdc89fc9cb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igrationWizIdPermissionLevels" ma:index="21" nillable="true" ma:displayName="MigrationWizIdPermissionLevels" ma:internalName="MigrationWizIdPermissionLevels">
      <xsd:simpleType>
        <xsd:restriction base="dms:Text"/>
      </xsd:simpleType>
    </xsd:element>
    <xsd:element name="MigrationWizIdDocumentLibraryPermissions" ma:index="22" nillable="true" ma:displayName="MigrationWizIdDocumentLibraryPermissions" ma:internalName="MigrationWizIdDocumentLibraryPermissions">
      <xsd:simpleType>
        <xsd:restriction base="dms:Text"/>
      </xsd:simpleType>
    </xsd:element>
    <xsd:element name="MigrationWizIdSecurityGroups" ma:index="23" nillable="true" ma:displayName="MigrationWizIdSecurityGroups" ma:internalName="MigrationWizIdSecurityGroups">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0 xmlns="6ee98f41-a178-4933-bc91-9575cba1a2c1" xsi:nil="true"/>
    <MigrationWizId xmlns="6ee98f41-a178-4933-bc91-9575cba1a2c1" xsi:nil="true"/>
    <lcf76f155ced4ddcb4097134ff3c332f xmlns="6ee98f41-a178-4933-bc91-9575cba1a2c1">
      <Terms xmlns="http://schemas.microsoft.com/office/infopath/2007/PartnerControls"/>
    </lcf76f155ced4ddcb4097134ff3c332f>
    <MigrationWizIdDocumentLibraryPermissions xmlns="6ee98f41-a178-4933-bc91-9575cba1a2c1" xsi:nil="true"/>
    <MigrationWizIdVersion xmlns="6ee98f41-a178-4933-bc91-9575cba1a2c1" xsi:nil="true"/>
    <MigrationWizIdPermissions xmlns="6ee98f41-a178-4933-bc91-9575cba1a2c1" xsi:nil="true"/>
    <MigrationWizIdSecurityGroups xmlns="6ee98f41-a178-4933-bc91-9575cba1a2c1" xsi:nil="true"/>
    <MigrationWizIdPermissionLevels xmlns="6ee98f41-a178-4933-bc91-9575cba1a2c1" xsi:nil="true"/>
  </documentManagement>
</p:properties>
</file>

<file path=customXml/itemProps1.xml><?xml version="1.0" encoding="utf-8"?>
<ds:datastoreItem xmlns:ds="http://schemas.openxmlformats.org/officeDocument/2006/customXml" ds:itemID="{E634A38E-2C14-4F8D-A948-D8E8E4208E38}"/>
</file>

<file path=customXml/itemProps2.xml><?xml version="1.0" encoding="utf-8"?>
<ds:datastoreItem xmlns:ds="http://schemas.openxmlformats.org/officeDocument/2006/customXml" ds:itemID="{DDC8DED1-2F4A-4FB1-A37B-2A852758996A}"/>
</file>

<file path=customXml/itemProps3.xml><?xml version="1.0" encoding="utf-8"?>
<ds:datastoreItem xmlns:ds="http://schemas.openxmlformats.org/officeDocument/2006/customXml" ds:itemID="{CB224428-509F-48D1-8E76-892F085464A5}"/>
</file>

<file path=docProps/app.xml><?xml version="1.0" encoding="utf-8"?>
<Properties xmlns="http://schemas.openxmlformats.org/officeDocument/2006/extended-properties" xmlns:vt="http://schemas.openxmlformats.org/officeDocument/2006/docPropsVTypes">
  <TotalTime>7215</TotalTime>
  <Words>413</Words>
  <Application>Microsoft Office PowerPoint</Application>
  <PresentationFormat>Letter Paper (8.5x11 in)</PresentationFormat>
  <Paragraphs>67</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 Service Update #23-1117</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Maggiolino</dc:creator>
  <cp:lastModifiedBy>John Johnston</cp:lastModifiedBy>
  <cp:revision>87</cp:revision>
  <dcterms:created xsi:type="dcterms:W3CDTF">2015-10-07T13:47:43Z</dcterms:created>
  <dcterms:modified xsi:type="dcterms:W3CDTF">2023-12-27T18:46:52Z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0x0101007955F8D7A656304F8D7C261D54F5FAF5</vt:lpwstr>
  </property>
</Properties>
</file>